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35"/>
    <a:srgbClr val="2B6833"/>
    <a:srgbClr val="189E8C"/>
    <a:srgbClr val="276630"/>
    <a:srgbClr val="276330"/>
    <a:srgbClr val="255A2D"/>
    <a:srgbClr val="24552B"/>
    <a:srgbClr val="1A3521"/>
    <a:srgbClr val="16301A"/>
    <a:srgbClr val="142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8C1FD-4AE6-C090-8457-EBE841663600}" v="29" dt="2019-10-02T10:50:19.896"/>
    <p1510:client id="{31EF49DA-32E1-C067-C798-379F3BD229AC}" v="1" dt="2019-10-18T07:56:28.185"/>
    <p1510:client id="{BD72DD35-C9EE-75E7-5042-3C88BAE98582}" v="42" dt="2019-10-03T10:22:25.834"/>
    <p1510:client id="{E4B50196-9C05-BC04-09A8-D0B9D11A9FDA}" v="3" dt="2019-10-03T09:05:11.488"/>
    <p1510:client id="{E8B996D1-8A8C-D95A-2548-9590C14C3C95}" v="15" dt="2019-10-07T09:36:2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2" autoAdjust="0"/>
    <p:restoredTop sz="94671"/>
  </p:normalViewPr>
  <p:slideViewPr>
    <p:cSldViewPr snapToGrid="0" snapToObjects="1">
      <p:cViewPr varScale="1">
        <p:scale>
          <a:sx n="50" d="100"/>
          <a:sy n="50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0515-17F9-9F49-88C2-C942649D89C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AD70-C5BB-A640-9459-FB42F8E1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4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0048-0289-134D-8781-2185B8F8FE2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8E664-52B4-5447-B4DF-D05E8D91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5300" y="567155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74625" cmpd="tri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350662"/>
            </a:xfrm>
            <a:prstGeom prst="rect">
              <a:avLst/>
            </a:prstGeom>
            <a:noFill/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2839" y="1002167"/>
            <a:ext cx="5693122" cy="1328200"/>
          </a:xfrm>
        </p:spPr>
        <p:txBody>
          <a:bodyPr anchor="b" anchorCtr="0">
            <a:noAutofit/>
          </a:bodyPr>
          <a:lstStyle>
            <a:lvl1pPr>
              <a:defRPr sz="5400" b="1" i="0" kern="1200" baseline="0">
                <a:solidFill>
                  <a:schemeClr val="tx1"/>
                </a:solidFill>
                <a:latin typeface="Livvic" pitchFamily="2" charset="77"/>
                <a:ea typeface="+mj-ea"/>
                <a:cs typeface="+mj-cs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F</a:t>
            </a:r>
            <a:r>
              <a:rPr lang="en-US" dirty="0"/>
              <a:t>o</a:t>
            </a:r>
            <a:r>
              <a:rPr lang="sv-SE" dirty="0"/>
              <a:t>nt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dirty="0"/>
          </a:p>
        </p:txBody>
      </p:sp>
      <p:pic>
        <p:nvPicPr>
          <p:cNvPr id="12" name="Picture 11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0" y="698255"/>
            <a:ext cx="2451751" cy="213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E0EAFB-9912-174D-90EC-9664371AB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2591" y="5721464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ivvic Medium" pitchFamily="2" charset="77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latin typeface="Livvic Medium" pitchFamily="2" charset="77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Livvic Medium" pitchFamily="2" charset="7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>
                <a:latin typeface="Livvic Medium" pitchFamily="2" charset="77"/>
              </a:defRPr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ivvic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/>
              <a:t>Click to edit Master text styles</a:t>
            </a:r>
          </a:p>
        </p:txBody>
      </p:sp>
      <p:pic>
        <p:nvPicPr>
          <p:cNvPr id="23" name="Picture 22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" y="5333411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B2AB16-D50F-C349-B313-DABD217FAB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32142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ivvic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Drag </a:t>
            </a:r>
            <a:r>
              <a:rPr lang="sv-SE" dirty="0" err="1"/>
              <a:t>picture</a:t>
            </a:r>
            <a:r>
              <a:rPr lang="sv-SE" dirty="0"/>
              <a:t> to </a:t>
            </a:r>
            <a:r>
              <a:rPr lang="sv-SE" dirty="0" err="1"/>
              <a:t>placeholder</a:t>
            </a:r>
            <a:r>
              <a:rPr lang="sv-SE" dirty="0"/>
              <a:t> or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957" y="5271248"/>
            <a:ext cx="5838477" cy="9786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3EE66D-E085-C54A-959D-2A04C4092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68503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 userDrawn="1"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39" y="458828"/>
            <a:ext cx="5306851" cy="856020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 baseline="0">
                <a:latin typeface="Livvic Medium" pitchFamily="2" charset="77"/>
              </a:defRPr>
            </a:lvl1pPr>
            <a:lvl2pPr>
              <a:defRPr b="0" i="0" baseline="0">
                <a:latin typeface="Livvic Medium" pitchFamily="2" charset="77"/>
              </a:defRPr>
            </a:lvl2pPr>
            <a:lvl3pPr>
              <a:defRPr b="0" i="0">
                <a:latin typeface="Livvic Medium" pitchFamily="2" charset="77"/>
              </a:defRPr>
            </a:lvl3pPr>
            <a:lvl4pPr>
              <a:defRPr b="0" i="0">
                <a:latin typeface="Livvic Medium" pitchFamily="2" charset="77"/>
              </a:defRPr>
            </a:lvl4pPr>
            <a:lvl5pPr>
              <a:defRPr b="0" i="0">
                <a:latin typeface="Livvic Medium" pitchFamily="2" charset="77"/>
              </a:defRPr>
            </a:lvl5pPr>
          </a:lstStyle>
          <a:p>
            <a:pPr lvl="0"/>
            <a:r>
              <a:rPr lang="sv-SE" dirty="0"/>
              <a:t>Font </a:t>
            </a:r>
            <a:r>
              <a:rPr lang="sv-SE" dirty="0" err="1"/>
              <a:t>of</a:t>
            </a:r>
            <a:r>
              <a:rPr lang="sv-SE" dirty="0"/>
              <a:t> text looks like </a:t>
            </a:r>
            <a:r>
              <a:rPr lang="sv-SE" dirty="0" err="1"/>
              <a:t>this</a:t>
            </a:r>
            <a:r>
              <a:rPr lang="sv-SE" dirty="0"/>
              <a:t> +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format</a:t>
            </a:r>
          </a:p>
          <a:p>
            <a:pPr lvl="1"/>
            <a:r>
              <a:rPr lang="en-US" dirty="0"/>
              <a:t>S</a:t>
            </a:r>
            <a:r>
              <a:rPr lang="sv-SE" dirty="0" err="1"/>
              <a:t>econd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14" name="Picture 13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" y="331283"/>
            <a:ext cx="1459571" cy="1271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599C63-40F4-F54A-8DFC-31D23D35B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783999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Livvic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14007"/>
            <a:ext cx="1202529" cy="104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A9AC06-5ED7-6E44-8FC1-5E8073E16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B6833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850" y="415807"/>
            <a:ext cx="6271135" cy="1101325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 b="0" i="0">
                <a:latin typeface="Livvic Medium" pitchFamily="2" charset="77"/>
              </a:defRPr>
            </a:lvl1pPr>
            <a:lvl2pPr>
              <a:defRPr sz="1800" b="0" i="0">
                <a:latin typeface="Livvic Medium" pitchFamily="2" charset="77"/>
              </a:defRPr>
            </a:lvl2pPr>
            <a:lvl3pPr>
              <a:defRPr sz="1800" b="0" i="0">
                <a:latin typeface="Livvic Medium" pitchFamily="2" charset="77"/>
              </a:defRPr>
            </a:lvl3pPr>
            <a:lvl4pPr>
              <a:defRPr sz="1800" b="0" i="0">
                <a:latin typeface="Livvic Medium" pitchFamily="2" charset="77"/>
              </a:defRPr>
            </a:lvl4pPr>
            <a:lvl5pPr>
              <a:defRPr sz="1800" b="0" i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>
                <a:latin typeface="Livvic Medium" pitchFamily="2" charset="77"/>
              </a:defRPr>
            </a:lvl1pPr>
            <a:lvl2pPr>
              <a:defRPr sz="1800">
                <a:latin typeface="Livvic Medium" pitchFamily="2" charset="77"/>
              </a:defRPr>
            </a:lvl2pPr>
            <a:lvl3pPr>
              <a:defRPr sz="1800">
                <a:latin typeface="Livvic Medium" pitchFamily="2" charset="77"/>
              </a:defRPr>
            </a:lvl3pPr>
            <a:lvl4pPr>
              <a:defRPr sz="1800">
                <a:latin typeface="Livvic Medium" pitchFamily="2" charset="77"/>
              </a:defRPr>
            </a:lvl4pPr>
            <a:lvl5pPr>
              <a:defRPr sz="180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" y="5309270"/>
            <a:ext cx="1202529" cy="104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6233AC-850A-9D44-A504-651FD6600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396" y="5788306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rgbClr val="2C6935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190" y="382093"/>
            <a:ext cx="7118720" cy="1101325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>
                <a:latin typeface="Livvic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>
                <a:latin typeface="Livvic Medium" pitchFamily="2" charset="77"/>
              </a:defRPr>
            </a:lvl1pPr>
            <a:lvl2pPr>
              <a:defRPr sz="1800">
                <a:latin typeface="Livvic Medium" pitchFamily="2" charset="77"/>
              </a:defRPr>
            </a:lvl2pPr>
            <a:lvl3pPr>
              <a:defRPr sz="1800">
                <a:latin typeface="Livvic Medium" pitchFamily="2" charset="77"/>
              </a:defRPr>
            </a:lvl3pPr>
            <a:lvl4pPr>
              <a:defRPr sz="1800">
                <a:latin typeface="Livvic Medium" pitchFamily="2" charset="77"/>
              </a:defRPr>
            </a:lvl4pPr>
            <a:lvl5pPr>
              <a:defRPr sz="1800">
                <a:latin typeface="Livvic Medium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 i="0">
                <a:latin typeface="Livvic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edait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 b="0" i="0">
                <a:latin typeface="Livvic Medium" pitchFamily="2" charset="77"/>
              </a:defRPr>
            </a:lvl1pPr>
            <a:lvl2pPr>
              <a:defRPr sz="1800" b="0" i="0">
                <a:latin typeface="Livvic Medium" pitchFamily="2" charset="77"/>
              </a:defRPr>
            </a:lvl2pPr>
            <a:lvl3pPr>
              <a:defRPr sz="1800" b="0" i="0">
                <a:latin typeface="Livvic Medium" pitchFamily="2" charset="77"/>
              </a:defRPr>
            </a:lvl3pPr>
            <a:lvl4pPr>
              <a:defRPr sz="1800" b="0" i="0">
                <a:latin typeface="Livvic Medium" pitchFamily="2" charset="77"/>
              </a:defRPr>
            </a:lvl4pPr>
            <a:lvl5pPr>
              <a:defRPr sz="1800" b="0" i="0">
                <a:latin typeface="Livvic Medium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20" name="Picture 19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9C5CF9-D437-CC40-958E-DA472B2BE3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4454" y="179632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30" y="393331"/>
            <a:ext cx="6961380" cy="1056373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pic>
        <p:nvPicPr>
          <p:cNvPr id="19" name="Picture 18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6" y="5337756"/>
            <a:ext cx="1202529" cy="104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E3CB77-5084-BF4F-931F-89E7FCD78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156" y="5808641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96BDF1-A130-904A-BB6C-B6CB599342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259" y="477074"/>
            <a:ext cx="4114800" cy="5465763"/>
          </a:xfrm>
        </p:spPr>
        <p:txBody>
          <a:bodyPr>
            <a:normAutofit/>
          </a:bodyPr>
          <a:lstStyle>
            <a:lvl1pPr>
              <a:defRPr sz="2400" b="0" i="0" baseline="0">
                <a:latin typeface="Livvic Medium" pitchFamily="2" charset="77"/>
              </a:defRPr>
            </a:lvl1pPr>
            <a:lvl2pPr>
              <a:defRPr sz="2200" b="0" i="0" baseline="0">
                <a:latin typeface="Livvic Medium" pitchFamily="2" charset="77"/>
              </a:defRPr>
            </a:lvl2pPr>
            <a:lvl3pPr>
              <a:defRPr sz="2000" b="0" i="0" baseline="0">
                <a:latin typeface="Livvic Medium" pitchFamily="2" charset="77"/>
              </a:defRPr>
            </a:lvl3pPr>
            <a:lvl4pPr>
              <a:defRPr sz="1800" b="0" i="0" baseline="0">
                <a:latin typeface="Livvic Medium" pitchFamily="2" charset="77"/>
              </a:defRPr>
            </a:lvl4pPr>
            <a:lvl5pPr>
              <a:defRPr sz="1800" b="0" i="0" baseline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3411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16D9F6-8F0A-2449-B8EB-E782121B2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65753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09936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 i="0" dirty="0">
                    <a:latin typeface="Livvic Medium" pitchFamily="2" charset="77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b="0" i="0">
                      <a:latin typeface="Livvic Medium" pitchFamily="2" charset="77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b="0" i="0">
                  <a:latin typeface="Livvic Medium" pitchFamily="2" charset="77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0" i="0">
                <a:latin typeface="Livvic Medium" pitchFamily="2" charset="7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 i="0">
                <a:latin typeface="Livvic Medium" pitchFamily="2" charset="77"/>
              </a:defRPr>
            </a:lvl1pPr>
          </a:lstStyle>
          <a:p>
            <a:r>
              <a:rPr lang="sv-SE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="0" i="0" baseline="0">
                <a:latin typeface="Livvic Medium" pitchFamily="2" charset="77"/>
              </a:defRPr>
            </a:lvl1pPr>
            <a:lvl2pPr>
              <a:defRPr sz="2200" b="0" i="0" baseline="0">
                <a:latin typeface="Livvic Medium" pitchFamily="2" charset="77"/>
              </a:defRPr>
            </a:lvl2pPr>
            <a:lvl3pPr>
              <a:defRPr sz="2000" b="0" i="0" baseline="0">
                <a:latin typeface="Livvic Medium" pitchFamily="2" charset="77"/>
              </a:defRPr>
            </a:lvl3pPr>
            <a:lvl4pPr>
              <a:defRPr sz="1800" b="0" i="0" baseline="0">
                <a:latin typeface="Livvic Medium" pitchFamily="2" charset="77"/>
              </a:defRPr>
            </a:lvl4pPr>
            <a:lvl5pPr>
              <a:defRPr sz="1800" b="0" i="0" baseline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b="0" i="0">
                <a:latin typeface="Livvic Medium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 b="0" i="0">
                <a:latin typeface="Livvic Medium" pitchFamily="2" charset="77"/>
              </a:defRPr>
            </a:lvl1pPr>
          </a:lstStyle>
          <a:p>
            <a:r>
              <a:rPr lang="sv-SE"/>
              <a:t>Drag picture to placeholder or click icon to add</a:t>
            </a:r>
            <a:endParaRPr/>
          </a:p>
        </p:txBody>
      </p:sp>
      <p:pic>
        <p:nvPicPr>
          <p:cNvPr id="18" name="Picture 17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03210"/>
            <a:ext cx="1202529" cy="1047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F14C87-0FE3-2C42-9C25-A83DABF47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145" y="5735552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058" y="593684"/>
            <a:ext cx="5306851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546303"/>
            <a:ext cx="7345363" cy="351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7" name="Picture 6" descr="LOGO &amp; BANNER presentation 2-1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3" y="410597"/>
            <a:ext cx="2451751" cy="213570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93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0E73-E87B-E941-88E8-6DC2CE5C9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lobalSearchforSustainableSchools" TargetMode="External"/><Relationship Id="rId2" Type="http://schemas.openxmlformats.org/officeDocument/2006/relationships/hyperlink" Target="https://sustainableschools.vision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susschools" TargetMode="External"/><Relationship Id="rId4" Type="http://schemas.openxmlformats.org/officeDocument/2006/relationships/hyperlink" Target="https://twitter.com/SusSchool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3466" y="1012300"/>
            <a:ext cx="5693122" cy="1328200"/>
          </a:xfrm>
        </p:spPr>
        <p:txBody>
          <a:bodyPr/>
          <a:lstStyle/>
          <a:p>
            <a:r>
              <a:rPr lang="ru-RU" sz="2400" b="1" dirty="0" smtClean="0">
                <a:latin typeface="Livvic" pitchFamily="2" charset="77"/>
              </a:rPr>
              <a:t>Национальные критерии отбора школ</a:t>
            </a:r>
            <a:endParaRPr lang="en-US" sz="2400" b="1" dirty="0">
              <a:latin typeface="Livvic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16469"/>
            <a:ext cx="7342188" cy="28292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700" dirty="0">
              <a:latin typeface="Livvic Medium" pitchFamily="2" charset="77"/>
            </a:endParaRPr>
          </a:p>
          <a:p>
            <a:pPr algn="l"/>
            <a:endParaRPr lang="en-US" sz="1700" dirty="0">
              <a:latin typeface="Livvic Medium" pitchFamily="2" charset="77"/>
            </a:endParaRPr>
          </a:p>
          <a:p>
            <a:r>
              <a:rPr lang="en-US" sz="1700" dirty="0"/>
              <a:t>Official project website:</a:t>
            </a:r>
            <a:endParaRPr lang="en-US" sz="1700" dirty="0">
              <a:latin typeface="Livvic Medium" pitchFamily="2" charset="77"/>
            </a:endParaRPr>
          </a:p>
          <a:p>
            <a:r>
              <a:rPr lang="en-US" sz="1700" dirty="0">
                <a:latin typeface="Livvic Medium" pitchFamily="2" charset="77"/>
                <a:hlinkClick r:id="rId2"/>
              </a:rPr>
              <a:t>https://sustainableschools.vision</a:t>
            </a:r>
            <a:r>
              <a:rPr lang="en-US" sz="1700" dirty="0" smtClean="0">
                <a:latin typeface="Livvic Medium" pitchFamily="2" charset="77"/>
                <a:hlinkClick r:id="rId2"/>
              </a:rPr>
              <a:t>/</a:t>
            </a:r>
            <a:endParaRPr lang="en-US" sz="1700" dirty="0" smtClean="0">
              <a:latin typeface="Livvic Medium" pitchFamily="2" charset="77"/>
            </a:endParaRPr>
          </a:p>
          <a:p>
            <a:r>
              <a:rPr lang="en-US" sz="1700" dirty="0" smtClean="0"/>
              <a:t>Social media accounts:</a:t>
            </a:r>
          </a:p>
          <a:p>
            <a:r>
              <a:rPr lang="en-US" sz="1700" dirty="0">
                <a:hlinkClick r:id="rId3"/>
              </a:rPr>
              <a:t>https://</a:t>
            </a:r>
            <a:r>
              <a:rPr lang="en-US" sz="1700" dirty="0" smtClean="0">
                <a:hlinkClick r:id="rId3"/>
              </a:rPr>
              <a:t>www.facebook.com/GlobalSearchforSustainableSchools</a:t>
            </a:r>
            <a:endParaRPr lang="en-US" sz="1700" dirty="0" smtClean="0"/>
          </a:p>
          <a:p>
            <a:r>
              <a:rPr lang="en-US" sz="1700" dirty="0" smtClean="0">
                <a:hlinkClick r:id="rId4"/>
              </a:rPr>
              <a:t>https</a:t>
            </a:r>
            <a:r>
              <a:rPr lang="en-US" sz="1700" dirty="0">
                <a:hlinkClick r:id="rId4"/>
              </a:rPr>
              <a:t>://</a:t>
            </a:r>
            <a:r>
              <a:rPr lang="en-US" sz="1700" dirty="0" smtClean="0">
                <a:hlinkClick r:id="rId4"/>
              </a:rPr>
              <a:t>twitter.com/SusSchools</a:t>
            </a:r>
            <a:r>
              <a:rPr lang="en-US" sz="1700" dirty="0"/>
              <a:t> </a:t>
            </a:r>
            <a:endParaRPr lang="en-US" sz="1700" dirty="0" smtClean="0"/>
          </a:p>
          <a:p>
            <a:r>
              <a:rPr lang="en-US" sz="1700" dirty="0" smtClean="0">
                <a:hlinkClick r:id="rId5"/>
              </a:rPr>
              <a:t>https</a:t>
            </a:r>
            <a:r>
              <a:rPr lang="en-US" sz="1700" dirty="0">
                <a:hlinkClick r:id="rId5"/>
              </a:rPr>
              <a:t>://</a:t>
            </a:r>
            <a:r>
              <a:rPr lang="en-US" sz="1700" dirty="0" smtClean="0">
                <a:hlinkClick r:id="rId5"/>
              </a:rPr>
              <a:t>www.instagram.com/susschools</a:t>
            </a:r>
            <a:endParaRPr lang="en-US" sz="1700" dirty="0">
              <a:latin typeface="Livvic Medium" pitchFamily="2" charset="77"/>
            </a:endParaRPr>
          </a:p>
          <a:p>
            <a:endParaRPr lang="en-US" dirty="0">
              <a:latin typeface="Livvic Medium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9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458828"/>
            <a:ext cx="7178040" cy="8560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8. ПЕРСПЕКТИВЫ </a:t>
            </a:r>
            <a:r>
              <a:rPr lang="ru-RU" sz="2800" b="1" dirty="0"/>
              <a:t>РАЗВИТИЯ ШКОЛЫ.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Подробно </a:t>
            </a:r>
            <a:r>
              <a:rPr lang="ru-RU" dirty="0"/>
              <a:t>опишите ваше видение относительно дальнейшего развития вашей школы в направлении экологически устойчивого образа жизни. </a:t>
            </a:r>
          </a:p>
        </p:txBody>
      </p:sp>
    </p:spTree>
    <p:extLst>
      <p:ext uri="{BB962C8B-B14F-4D97-AF65-F5344CB8AC3E}">
        <p14:creationId xmlns:p14="http://schemas.microsoft.com/office/powerpoint/2010/main" val="248778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458828"/>
            <a:ext cx="7132319" cy="8560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Процесс национального поиска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14 октября 2019  </a:t>
            </a:r>
            <a:r>
              <a:rPr lang="ru-RU" dirty="0" smtClean="0"/>
              <a:t>стартовал национальный поиск устойчивых школ</a:t>
            </a:r>
          </a:p>
          <a:p>
            <a:pPr algn="just"/>
            <a:r>
              <a:rPr lang="ru-RU" dirty="0" smtClean="0"/>
              <a:t>30 октября 2019 года поиск продлен до 30 ноября 2019</a:t>
            </a:r>
          </a:p>
          <a:p>
            <a:pPr algn="just"/>
            <a:r>
              <a:rPr lang="ru-RU" dirty="0" smtClean="0"/>
              <a:t>30 ноября завершился срок подачи заявок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5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458828"/>
            <a:ext cx="6934199" cy="8560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Статистика заявок по регионам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626042"/>
              </p:ext>
            </p:extLst>
          </p:nvPr>
        </p:nvGraphicFramePr>
        <p:xfrm>
          <a:off x="1600200" y="1798322"/>
          <a:ext cx="5455920" cy="4404555"/>
        </p:xfrm>
        <a:graphic>
          <a:graphicData uri="http://schemas.openxmlformats.org/drawingml/2006/table">
            <a:tbl>
              <a:tblPr firstRow="1" firstCol="1" bandRow="1"/>
              <a:tblGrid>
                <a:gridCol w="3429467"/>
                <a:gridCol w="2026453"/>
              </a:tblGrid>
              <a:tr h="9892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Наименование города или области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поступивших заявок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г. Бишкек 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Чуйская область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Нарынская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Ысык-Кульская область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Таласская область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Ошская область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Баткенская область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Джалал-Абад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8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93738"/>
              </p:ext>
            </p:extLst>
          </p:nvPr>
        </p:nvGraphicFramePr>
        <p:xfrm>
          <a:off x="1615440" y="1920242"/>
          <a:ext cx="5758180" cy="3302924"/>
        </p:xfrm>
        <a:graphic>
          <a:graphicData uri="http://schemas.openxmlformats.org/drawingml/2006/table">
            <a:tbl>
              <a:tblPr firstRow="1" firstCol="1" bandRow="1"/>
              <a:tblGrid>
                <a:gridCol w="1195877"/>
                <a:gridCol w="4562303"/>
              </a:tblGrid>
              <a:tr h="5685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solidFill>
                            <a:srgbClr val="000000"/>
                          </a:solidFill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b="1" dirty="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solidFill>
                            <a:srgbClr val="000000"/>
                          </a:solidFill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Характеристика заявок</a:t>
                      </a:r>
                      <a:endParaRPr lang="ru-RU" sz="1100" b="1" dirty="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80304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не допущены к оценке, так как являются неполными, так как заполнена только таблица с данными: название школ, адрес, количество учащихся в школе и учителей</a:t>
                      </a:r>
                      <a:endParaRPr lang="ru-RU" sz="110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Livvic Medium"/>
                          <a:ea typeface="Calibri"/>
                          <a:cs typeface="Times New Roman"/>
                        </a:rPr>
                        <a:t>заполнены наполовину или </a:t>
                      </a:r>
                      <a:r>
                        <a:rPr lang="ky-KG" sz="1400">
                          <a:effectLst/>
                          <a:latin typeface="Livvic Medium"/>
                          <a:ea typeface="Calibri"/>
                          <a:cs typeface="Times New Roman"/>
                        </a:rPr>
                        <a:t>есть 2 или более  неотвеченных </a:t>
                      </a:r>
                      <a:r>
                        <a:rPr lang="ru-RU" sz="1400">
                          <a:effectLst/>
                          <a:latin typeface="Livvic Medium"/>
                          <a:ea typeface="Calibri"/>
                          <a:cs typeface="Times New Roman"/>
                        </a:rPr>
                        <a:t>вопрос</a:t>
                      </a:r>
                      <a:r>
                        <a:rPr lang="ky-KG" sz="1400">
                          <a:effectLst/>
                          <a:latin typeface="Livvic Medium"/>
                          <a:ea typeface="Calibri"/>
                          <a:cs typeface="Times New Roman"/>
                        </a:rPr>
                        <a:t>ов</a:t>
                      </a:r>
                      <a:endParaRPr lang="ru-RU" sz="1100">
                        <a:effectLst/>
                        <a:latin typeface="Livvic Medium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Livvic Medium"/>
                          <a:ea typeface="Times New Roman"/>
                          <a:cs typeface="Times New Roman"/>
                        </a:rPr>
                        <a:t>заполнены полностью, однако среди них были заявки с нераскрытыми вопросами, однозначными ответами, которые не дали полной картины для оценки</a:t>
                      </a:r>
                      <a:endParaRPr lang="ru-RU" sz="1100" dirty="0">
                        <a:effectLst/>
                        <a:latin typeface="Livvic Mediu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42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58828"/>
            <a:ext cx="6827519" cy="856020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колы-победители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16781"/>
              </p:ext>
            </p:extLst>
          </p:nvPr>
        </p:nvGraphicFramePr>
        <p:xfrm>
          <a:off x="457200" y="1828798"/>
          <a:ext cx="8351519" cy="4212890"/>
        </p:xfrm>
        <a:graphic>
          <a:graphicData uri="http://schemas.openxmlformats.org/drawingml/2006/table">
            <a:tbl>
              <a:tblPr firstRow="1" firstCol="1" bandRow="1"/>
              <a:tblGrid>
                <a:gridCol w="472440"/>
                <a:gridCol w="6842760"/>
                <a:gridCol w="1036319"/>
              </a:tblGrid>
              <a:tr h="712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школы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472C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school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Баллы/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B9BD5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Points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Бишкек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69 Учебно-воспитательный комплекс школы-гимназии имени Т.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Сатылганова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Чуйская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Буденовская средняя школа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Таласская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Общеобразовательная средняя школа имени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Баратбая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Жунусова.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Нарынская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школа им.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Тугол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уулу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Усупбека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8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1" y="423134"/>
            <a:ext cx="8498208" cy="323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60771" y="5385099"/>
            <a:ext cx="6449208" cy="916193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6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14" y="564165"/>
            <a:ext cx="6647546" cy="8560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Livvic Medium" pitchFamily="2" charset="77"/>
              </a:rPr>
              <a:t>Национальные критерии</a:t>
            </a:r>
            <a:endParaRPr lang="en-US" b="1" dirty="0">
              <a:latin typeface="Livvic Medium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18" y="1895349"/>
            <a:ext cx="7848442" cy="3970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cs typeface="Calisto MT (Headings)"/>
              </a:rPr>
              <a:t>1.	ОБЩИЕ ПОЛОЖЕНИЯ (10 баллов)</a:t>
            </a:r>
          </a:p>
          <a:p>
            <a:pPr marL="0" indent="0" algn="just">
              <a:buNone/>
            </a:pPr>
            <a:r>
              <a:rPr lang="ru-RU" dirty="0">
                <a:cs typeface="Calisto MT (Headings)"/>
              </a:rPr>
              <a:t>1.1.	</a:t>
            </a:r>
            <a:r>
              <a:rPr lang="ru-RU" dirty="0" smtClean="0">
                <a:cs typeface="Calisto MT (Headings)"/>
              </a:rPr>
              <a:t>Охарактеризуйте </a:t>
            </a:r>
            <a:r>
              <a:rPr lang="ru-RU" dirty="0">
                <a:cs typeface="Calisto MT (Headings)"/>
              </a:rPr>
              <a:t>экологическую историю вашей школы. (например: участие в экологических проектах ранее, участие в текущих экологических проектах, приведите доказательства вашей деятельности – сертификаты, газетные статьи, ссылки на </a:t>
            </a:r>
            <a:r>
              <a:rPr lang="ru-RU" dirty="0" err="1">
                <a:cs typeface="Calisto MT (Headings)"/>
              </a:rPr>
              <a:t>интернет-ресурсы</a:t>
            </a:r>
            <a:r>
              <a:rPr lang="ru-RU" dirty="0">
                <a:cs typeface="Calisto MT (Headings)"/>
              </a:rPr>
              <a:t> и т.д.)</a:t>
            </a:r>
          </a:p>
          <a:p>
            <a:pPr marL="0" indent="0">
              <a:buNone/>
            </a:pPr>
            <a:endParaRPr lang="en-US" dirty="0">
              <a:latin typeface="Livvic Medium" pitchFamily="2" charset="77"/>
              <a:cs typeface="Calisto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99950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91ECE-A973-FC4B-86D3-764CDA13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194" y="542135"/>
            <a:ext cx="6843846" cy="8560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ПОЛИТИКА </a:t>
            </a:r>
            <a:r>
              <a:rPr lang="ru-RU" sz="2700" b="1" dirty="0"/>
              <a:t>ШКОЛЫ И УПРАВЛЕНИЕ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(</a:t>
            </a:r>
            <a:r>
              <a:rPr lang="ru-RU" sz="2700" b="1" dirty="0"/>
              <a:t>20 баллов</a:t>
            </a:r>
            <a:r>
              <a:rPr lang="ru-RU" sz="2700" b="1" dirty="0" smtClean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F2C73E-5F21-FF47-882B-99599B38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706880"/>
            <a:ext cx="8260080" cy="43586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2.1</a:t>
            </a:r>
            <a:r>
              <a:rPr lang="ru-RU" dirty="0"/>
              <a:t>.	 Включены ли вопросы экологической политики в стратегический план развития или план управления школой? Если да, то опишите в чем это заключается. Если нет, то опишите ваши дальнейшие действия по включению этих вопросов.  (Не более 200 слов) (5 баллов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>2.2.	Существует ли в вашей школе организационная и управленческая структура (н-р: экологические комитеты, школьный парламент, родительский комитет и т.д.) для разработки экологически устойчивой программы для создания эко-школы и как осуществляется мониторинг. Если в вашей школе нет перечисленных структур, опишите свои идеи и планы, каким образом вы планируете улучшить ситуацию в школе для участия в проекте? (Не более 200 слов) (5 баллов). </a:t>
            </a:r>
            <a:endParaRPr lang="ru-RU" dirty="0" smtClean="0"/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75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1" y="458828"/>
            <a:ext cx="7071360" cy="856020"/>
          </a:xfrm>
        </p:spPr>
        <p:txBody>
          <a:bodyPr>
            <a:normAutofit/>
          </a:bodyPr>
          <a:lstStyle/>
          <a:p>
            <a:r>
              <a:rPr lang="ru-RU" sz="2800" b="1" dirty="0"/>
              <a:t>ПОЛИТИКА ШКОЛЫ И УПРАВЛЕНИЕ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59280"/>
            <a:ext cx="8382000" cy="42062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2.3. Включены </a:t>
            </a:r>
            <a:r>
              <a:rPr lang="ru-RU" dirty="0"/>
              <a:t>ли социальные (гендерные, правовые, межэтнические, религиозные и др.), этические (правила поведения в социуме, природе, уважение друг друга и др.), аспекты окружающей среды и изменения климата в Стратегию развития школы? Если перечисленные вопросы не включены в план управления школой, то напишите подробно какие шаги вы собираетесь предпринять, чтобы изменить ситуацию в школе?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2.4. Опишите</a:t>
            </a:r>
            <a:r>
              <a:rPr lang="ru-RU" dirty="0"/>
              <a:t>, какие заинтересованные стороны вы планируете привлечь для изменений в управлении школой, как вы будете их определять и их роль.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33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458828"/>
            <a:ext cx="7208519" cy="856020"/>
          </a:xfrm>
        </p:spPr>
        <p:txBody>
          <a:bodyPr>
            <a:normAutofit/>
          </a:bodyPr>
          <a:lstStyle/>
          <a:p>
            <a:r>
              <a:rPr lang="ru-RU" sz="1600" b="1" dirty="0"/>
              <a:t>3</a:t>
            </a:r>
            <a:r>
              <a:rPr lang="ru-RU" sz="1600" b="1" dirty="0" smtClean="0"/>
              <a:t>. УЧЕБНЫЕ </a:t>
            </a:r>
            <a:r>
              <a:rPr lang="ru-RU" sz="1600" b="1" dirty="0"/>
              <a:t>МОДУЛИ И УЧЕБНЫЕ МЕРОПРИЯТИЯ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(</a:t>
            </a:r>
            <a:r>
              <a:rPr lang="ru-RU" sz="1600" b="1" dirty="0"/>
              <a:t>УЧЕБНЫЙ ПЛАН И ВНЕКЛАССНАЯ УЧЕБНАЯ ДЕЯТЕЛЬНОСТЬ)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783080"/>
            <a:ext cx="8412480" cy="42824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3.1.	Опишите процесс включения концепций устойчивости и устойчивого образа жизни в учебную программу по предметам, классные часы и внеклассные мероприятия.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3.2. </a:t>
            </a:r>
            <a:r>
              <a:rPr lang="ru-RU" dirty="0" smtClean="0"/>
              <a:t>Опишите</a:t>
            </a:r>
            <a:r>
              <a:rPr lang="ru-RU" dirty="0"/>
              <a:t>, какие экологические проблемы включены в учебный план, классные часы и внеклассное время в вашей школе? Напишите подробно и приложите </a:t>
            </a:r>
            <a:r>
              <a:rPr lang="ru-RU" dirty="0" smtClean="0"/>
              <a:t>список</a:t>
            </a:r>
          </a:p>
          <a:p>
            <a:pPr marL="0" indent="0" algn="just">
              <a:buNone/>
            </a:pPr>
            <a:r>
              <a:rPr lang="ru-RU" dirty="0" smtClean="0"/>
              <a:t>3.3</a:t>
            </a:r>
            <a:r>
              <a:rPr lang="ru-RU" dirty="0"/>
              <a:t>.	Опишите механизм проведения мероприятий или возможности информирования учащихся о 17 целях устойчивого развития (ЦУР) и о планах развития на национальном уровне.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3.4</a:t>
            </a:r>
            <a:r>
              <a:rPr lang="ru-RU" dirty="0"/>
              <a:t>.	Опишите возможности или механизмы процесса повышения потенциала учителей в области устойчивого развития и устойчивого образа жизни.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79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40" y="458828"/>
            <a:ext cx="7025639" cy="856020"/>
          </a:xfrm>
        </p:spPr>
        <p:txBody>
          <a:bodyPr>
            <a:normAutofit/>
          </a:bodyPr>
          <a:lstStyle/>
          <a:p>
            <a:r>
              <a:rPr lang="ru-RU" sz="2700" b="1" dirty="0"/>
              <a:t>4.	СРЕДСТВА И ДЕЙСТВИЯ (12 баллов</a:t>
            </a:r>
            <a:r>
              <a:rPr lang="ru-RU" sz="2700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844040"/>
            <a:ext cx="8214360" cy="422148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4.1</a:t>
            </a:r>
            <a:r>
              <a:rPr lang="ru-RU" dirty="0"/>
              <a:t>.	Кратко опишите любые проекты, которые ваша школа планирует реализовать для изучения вопросов устойчивости. 4.2.	Опишите роль и вклад каждой заинтересованной стороны в разработке изменений в школе в сторону устойчивости.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4.3</a:t>
            </a:r>
            <a:r>
              <a:rPr lang="ru-RU" dirty="0"/>
              <a:t>.	Опишите, какие изменения произойдут в школьной инфраструктуре в разных направлениях (энергетика, продукты питания, вода, управление отходами, озеленение и т. д.).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82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458828"/>
            <a:ext cx="7238999" cy="8560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5. СОЦИО-КУЛЬТУРНАЯ </a:t>
            </a:r>
            <a:r>
              <a:rPr lang="ru-RU" sz="2400" b="1" dirty="0"/>
              <a:t>УСТОЙЧИВОСТЬ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83080"/>
            <a:ext cx="8442959" cy="448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5.1.	Участвуют ли в экологической деятельности вашей школы местные компетентные специалисты в области охраны окружающей среды, лесного, водного или сельского хозяйства, энергетики? Если да, перечислите. Если нет, то с кем бы вы хотели и планируете сотрудничать для того, чтобы стать экологически устойчивой школой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5.2</a:t>
            </a:r>
            <a:r>
              <a:rPr lang="ru-RU" dirty="0"/>
              <a:t>.	Обеспечены ли учащиеся с ограниченными возможностями (умственными или физическими) для вовлечения в экологические проекты школы? Если не участвуют, то опишите, каким образом вы будете решать этот вопрос, ваш план 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152909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458828"/>
            <a:ext cx="7162799" cy="85602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6. ЭКОНОМИЧЕСКАЯ </a:t>
            </a:r>
            <a:r>
              <a:rPr lang="ru-RU" sz="2200" b="1" dirty="0"/>
              <a:t>УСТОЙЧИВОСТЬ (7 баллов)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6.1</a:t>
            </a:r>
            <a:r>
              <a:rPr lang="ru-RU" sz="2800" dirty="0"/>
              <a:t>.	Опишите ваш действия, которые вы планируете предпринять для того, чтобы Ваша школа стала экономически устойчивой.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7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8828"/>
            <a:ext cx="7071359" cy="8560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7. МЕСТНОЕ </a:t>
            </a:r>
            <a:r>
              <a:rPr lang="ru-RU" sz="2400" b="1" dirty="0"/>
              <a:t>СООБЩЕСТВО И ПАРТНЕРСТВА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7 баллов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1798320"/>
            <a:ext cx="8488679" cy="4815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7.1</a:t>
            </a:r>
            <a:r>
              <a:rPr lang="ru-RU" dirty="0"/>
              <a:t>.	Опишите, с кем вы планируете развивать партнерство на уровне местного сообщества, бизнеса и т.д. в области (не более 300 слов): </a:t>
            </a:r>
          </a:p>
          <a:p>
            <a:r>
              <a:rPr lang="ru-RU" dirty="0" smtClean="0"/>
              <a:t>Очистка </a:t>
            </a:r>
            <a:r>
              <a:rPr lang="ru-RU" dirty="0"/>
              <a:t>территории села, района (1 балл)</a:t>
            </a:r>
          </a:p>
          <a:p>
            <a:r>
              <a:rPr lang="ru-RU" dirty="0" smtClean="0"/>
              <a:t>Сбор </a:t>
            </a:r>
            <a:r>
              <a:rPr lang="ru-RU" dirty="0"/>
              <a:t>и утилизация мусора (1 балл)</a:t>
            </a:r>
          </a:p>
          <a:p>
            <a:r>
              <a:rPr lang="ru-RU" dirty="0" smtClean="0"/>
              <a:t>Информирование </a:t>
            </a:r>
            <a:r>
              <a:rPr lang="ru-RU" dirty="0"/>
              <a:t>населения по экологическим вопросам (1 балл)</a:t>
            </a:r>
          </a:p>
          <a:p>
            <a:r>
              <a:rPr lang="ru-RU" dirty="0" smtClean="0"/>
              <a:t>Рациональное </a:t>
            </a:r>
            <a:r>
              <a:rPr lang="ru-RU" dirty="0"/>
              <a:t>использование воды, </a:t>
            </a:r>
            <a:r>
              <a:rPr lang="ru-RU" dirty="0" err="1"/>
              <a:t>энергоэффективность</a:t>
            </a:r>
            <a:r>
              <a:rPr lang="ru-RU" dirty="0"/>
              <a:t> здания (1 балл)</a:t>
            </a:r>
          </a:p>
          <a:p>
            <a:r>
              <a:rPr lang="ru-RU" dirty="0" smtClean="0"/>
              <a:t>Дискуссии </a:t>
            </a:r>
            <a:r>
              <a:rPr lang="ru-RU" dirty="0"/>
              <a:t>по вопросам устойчивости, гостевые лекции,  защита экологических прав граждан (1 балл)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культурных и спортивных мероприятий, экскурсии на предприятия и т.д.  (1 балл) </a:t>
            </a:r>
          </a:p>
          <a:p>
            <a:r>
              <a:rPr lang="ru-RU" dirty="0" smtClean="0"/>
              <a:t>Техническая/финансовая </a:t>
            </a:r>
            <a:r>
              <a:rPr lang="ru-RU" dirty="0"/>
              <a:t>поддержка (1 балл)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3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ustom 2">
      <a:dk1>
        <a:srgbClr val="000000"/>
      </a:dk1>
      <a:lt1>
        <a:srgbClr val="FFFFFF"/>
      </a:lt1>
      <a:dk2>
        <a:srgbClr val="6F6D5D"/>
      </a:dk2>
      <a:lt2>
        <a:srgbClr val="16301A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377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Capital</vt:lpstr>
      <vt:lpstr>Национальные критерии отбора школ</vt:lpstr>
      <vt:lpstr>Национальные критерии</vt:lpstr>
      <vt:lpstr>ПОЛИТИКА ШКОЛЫ И УПРАВЛЕНИЕ  (20 баллов)</vt:lpstr>
      <vt:lpstr>ПОЛИТИКА ШКОЛЫ И УПРАВЛЕНИЕ </vt:lpstr>
      <vt:lpstr>3. УЧЕБНЫЕ МОДУЛИ И УЧЕБНЫЕ МЕРОПРИЯТИЯ   (УЧЕБНЫЙ ПЛАН И ВНЕКЛАССНАЯ УЧЕБНАЯ ДЕЯТЕЛЬНОСТЬ) </vt:lpstr>
      <vt:lpstr>4. СРЕДСТВА И ДЕЙСТВИЯ (12 баллов)</vt:lpstr>
      <vt:lpstr>5. СОЦИО-КУЛЬТУРНАЯ УСТОЙЧИВОСТЬ </vt:lpstr>
      <vt:lpstr>6. ЭКОНОМИЧЕСКАЯ УСТОЙЧИВОСТЬ (7 баллов) </vt:lpstr>
      <vt:lpstr>7. МЕСТНОЕ СООБЩЕСТВО И ПАРТНЕРСТВА  (7 баллов)</vt:lpstr>
      <vt:lpstr>8. ПЕРСПЕКТИВЫ РАЗВИТИЯ ШКОЛЫ. </vt:lpstr>
      <vt:lpstr>Процесс национального поиска</vt:lpstr>
      <vt:lpstr>Статистика заявок по регионам</vt:lpstr>
      <vt:lpstr>Статистика </vt:lpstr>
      <vt:lpstr>Школы-победители </vt:lpstr>
      <vt:lpstr>Благодарю за внимание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bestuser</cp:lastModifiedBy>
  <cp:revision>125</cp:revision>
  <dcterms:created xsi:type="dcterms:W3CDTF">2019-10-02T07:58:45Z</dcterms:created>
  <dcterms:modified xsi:type="dcterms:W3CDTF">2019-12-16T16:40:43Z</dcterms:modified>
</cp:coreProperties>
</file>