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4" r:id="rId3"/>
    <p:sldId id="282" r:id="rId4"/>
    <p:sldId id="268" r:id="rId5"/>
    <p:sldId id="276" r:id="rId6"/>
    <p:sldId id="279" r:id="rId7"/>
    <p:sldId id="281" r:id="rId8"/>
    <p:sldId id="284" r:id="rId9"/>
    <p:sldId id="283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6935"/>
    <a:srgbClr val="2B6833"/>
    <a:srgbClr val="189E8C"/>
    <a:srgbClr val="276630"/>
    <a:srgbClr val="276330"/>
    <a:srgbClr val="255A2D"/>
    <a:srgbClr val="24552B"/>
    <a:srgbClr val="1A3521"/>
    <a:srgbClr val="16301A"/>
    <a:srgbClr val="142A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F8C1FD-4AE6-C090-8457-EBE841663600}" v="29" dt="2019-10-02T10:50:19.896"/>
    <p1510:client id="{31EF49DA-32E1-C067-C798-379F3BD229AC}" v="1" dt="2019-10-18T07:56:28.185"/>
    <p1510:client id="{BD72DD35-C9EE-75E7-5042-3C88BAE98582}" v="42" dt="2019-10-03T10:22:25.834"/>
    <p1510:client id="{E4B50196-9C05-BC04-09A8-D0B9D11A9FDA}" v="3" dt="2019-10-03T09:05:11.488"/>
    <p1510:client id="{E8B996D1-8A8C-D95A-2548-9590C14C3C95}" v="15" dt="2019-10-07T09:36:26.3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2" autoAdjust="0"/>
    <p:restoredTop sz="94671"/>
  </p:normalViewPr>
  <p:slideViewPr>
    <p:cSldViewPr snapToGrid="0" snapToObjects="1">
      <p:cViewPr varScale="1">
        <p:scale>
          <a:sx n="108" d="100"/>
          <a:sy n="108" d="100"/>
        </p:scale>
        <p:origin x="17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A0515-17F9-9F49-88C2-C942649D89C2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BAD70-C5BB-A640-9459-FB42F8E1F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144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20048-0289-134D-8781-2185B8F8FE29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8E664-52B4-5447-B4DF-D05E8D91E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212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75300" y="567155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74625" cmpd="tri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xmlns="">
                    <ask:type>
                      <ask:lineSketchNone/>
                    </ask:type>
                  </ask:lineSketchStyleProps>
                </a:ext>
              </a:extLst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350662"/>
            </a:xfrm>
            <a:prstGeom prst="rect">
              <a:avLst/>
            </a:prstGeom>
            <a:noFill/>
            <a:ln w="3175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22839" y="1002167"/>
            <a:ext cx="5693122" cy="1328200"/>
          </a:xfrm>
        </p:spPr>
        <p:txBody>
          <a:bodyPr anchor="b" anchorCtr="0">
            <a:noAutofit/>
          </a:bodyPr>
          <a:lstStyle>
            <a:lvl1pPr>
              <a:defRPr sz="5400" b="1" i="0" kern="1200" baseline="0">
                <a:solidFill>
                  <a:schemeClr val="tx1"/>
                </a:solidFill>
                <a:latin typeface="Livvic" pitchFamily="2" charset="77"/>
                <a:ea typeface="+mj-ea"/>
                <a:cs typeface="+mj-cs"/>
              </a:defRPr>
            </a:lvl1pPr>
          </a:lstStyle>
          <a:p>
            <a:r>
              <a:rPr lang="sv-SE" dirty="0" err="1"/>
              <a:t>Title</a:t>
            </a:r>
            <a:r>
              <a:rPr lang="sv-SE" dirty="0"/>
              <a:t> F</a:t>
            </a:r>
            <a:r>
              <a:rPr lang="en-US" dirty="0"/>
              <a:t>o</a:t>
            </a:r>
            <a:r>
              <a:rPr lang="sv-SE" dirty="0"/>
              <a:t>nt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Livvic Medium" pitchFamily="2" charset="77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subtitle</a:t>
            </a:r>
            <a:r>
              <a:rPr lang="sv-SE" dirty="0"/>
              <a:t> style</a:t>
            </a:r>
            <a:endParaRPr dirty="0"/>
          </a:p>
        </p:txBody>
      </p:sp>
      <p:pic>
        <p:nvPicPr>
          <p:cNvPr id="12" name="Picture 11" descr="LOGO &amp; BANNER presentation 2-1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00" y="698255"/>
            <a:ext cx="2451751" cy="21357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E0EAFB-9912-174D-90EC-9664371AB3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52591" y="5721464"/>
            <a:ext cx="1781390" cy="6151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Livvic Medium" pitchFamily="2" charset="77"/>
                </a:endParaRPr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>
                    <a:latin typeface="Livvic Medium" pitchFamily="2" charset="77"/>
                  </a:endParaRPr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rgbClr val="2C6935"/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latin typeface="Livvic Medium" pitchFamily="2" charset="77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>
                <a:latin typeface="Livvic Medium" pitchFamily="2" charset="77"/>
              </a:defRPr>
            </a:lvl1pPr>
          </a:lstStyle>
          <a:p>
            <a:r>
              <a:rPr lang="sv-SE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Livvic Medium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Livvic Medium" pitchFamily="2" charset="77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sv-SE"/>
              <a:t>Click to edit Master text styles</a:t>
            </a:r>
          </a:p>
        </p:txBody>
      </p:sp>
      <p:pic>
        <p:nvPicPr>
          <p:cNvPr id="23" name="Picture 22" descr="LOGO &amp; BANNER presentation 2-1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7" y="5333411"/>
            <a:ext cx="1202529" cy="10475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B2AB16-D50F-C349-B313-DABD217FAB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97434" y="5732142"/>
            <a:ext cx="1781390" cy="6151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rgbClr val="2C6935"/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 i="0">
                <a:latin typeface="Livvic Medium" pitchFamily="2" charset="77"/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Livvic Medium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Drag </a:t>
            </a:r>
            <a:r>
              <a:rPr lang="sv-SE" dirty="0" err="1"/>
              <a:t>picture</a:t>
            </a:r>
            <a:r>
              <a:rPr lang="sv-SE" dirty="0"/>
              <a:t> to </a:t>
            </a:r>
            <a:r>
              <a:rPr lang="sv-SE" dirty="0" err="1"/>
              <a:t>placeholder</a:t>
            </a:r>
            <a:r>
              <a:rPr lang="sv-SE" dirty="0"/>
              <a:t> or </a:t>
            </a:r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icon</a:t>
            </a:r>
            <a:r>
              <a:rPr lang="sv-SE" dirty="0"/>
              <a:t> to </a:t>
            </a:r>
            <a:r>
              <a:rPr lang="sv-SE" dirty="0" err="1"/>
              <a:t>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8957" y="5271248"/>
            <a:ext cx="5838477" cy="97869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Livvic Medium" pitchFamily="2" charset="77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</p:txBody>
      </p:sp>
      <p:pic>
        <p:nvPicPr>
          <p:cNvPr id="15" name="Picture 14" descr="LOGO &amp; BANNER presentation 2-1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" y="5331823"/>
            <a:ext cx="1202529" cy="10475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3EE66D-E085-C54A-959D-2A04C4092F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97434" y="5768503"/>
            <a:ext cx="1781390" cy="6151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 userDrawn="1"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rgbClr val="2C6935"/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1139" y="458828"/>
            <a:ext cx="5306851" cy="856020"/>
          </a:xfrm>
        </p:spPr>
        <p:txBody>
          <a:bodyPr/>
          <a:lstStyle>
            <a:lvl1pPr>
              <a:defRPr b="0" i="0">
                <a:latin typeface="Livvic Medium" pitchFamily="2" charset="77"/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="0" i="0" baseline="0">
                <a:latin typeface="Livvic Medium" pitchFamily="2" charset="77"/>
              </a:defRPr>
            </a:lvl1pPr>
            <a:lvl2pPr>
              <a:defRPr b="0" i="0" baseline="0">
                <a:latin typeface="Livvic Medium" pitchFamily="2" charset="77"/>
              </a:defRPr>
            </a:lvl2pPr>
            <a:lvl3pPr>
              <a:defRPr b="0" i="0">
                <a:latin typeface="Livvic Medium" pitchFamily="2" charset="77"/>
              </a:defRPr>
            </a:lvl3pPr>
            <a:lvl4pPr>
              <a:defRPr b="0" i="0">
                <a:latin typeface="Livvic Medium" pitchFamily="2" charset="77"/>
              </a:defRPr>
            </a:lvl4pPr>
            <a:lvl5pPr>
              <a:defRPr b="0" i="0">
                <a:latin typeface="Livvic Medium" pitchFamily="2" charset="77"/>
              </a:defRPr>
            </a:lvl5pPr>
          </a:lstStyle>
          <a:p>
            <a:pPr lvl="0"/>
            <a:r>
              <a:rPr lang="sv-SE" dirty="0"/>
              <a:t>Font </a:t>
            </a:r>
            <a:r>
              <a:rPr lang="sv-SE" dirty="0" err="1"/>
              <a:t>of</a:t>
            </a:r>
            <a:r>
              <a:rPr lang="sv-SE" dirty="0"/>
              <a:t> text looks like </a:t>
            </a:r>
            <a:r>
              <a:rPr lang="sv-SE" dirty="0" err="1"/>
              <a:t>this</a:t>
            </a:r>
            <a:r>
              <a:rPr lang="sv-SE" dirty="0"/>
              <a:t> +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format</a:t>
            </a:r>
          </a:p>
          <a:p>
            <a:pPr lvl="1"/>
            <a:r>
              <a:rPr lang="en-US" dirty="0"/>
              <a:t>S</a:t>
            </a:r>
            <a:r>
              <a:rPr lang="sv-SE" dirty="0" err="1"/>
              <a:t>econd</a:t>
            </a:r>
            <a:r>
              <a:rPr lang="sv-SE" dirty="0"/>
              <a:t> </a:t>
            </a:r>
            <a:r>
              <a:rPr lang="sv-SE" dirty="0" err="1"/>
              <a:t>level</a:t>
            </a:r>
            <a:r>
              <a:rPr lang="sv-SE" dirty="0"/>
              <a:t> </a:t>
            </a:r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dirty="0"/>
          </a:p>
        </p:txBody>
      </p:sp>
      <p:pic>
        <p:nvPicPr>
          <p:cNvPr id="14" name="Picture 13" descr="LOGO &amp; BANNER presentation 2-1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5" y="331283"/>
            <a:ext cx="1459571" cy="12714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599C63-40F4-F54A-8DFC-31D23D35BB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38582" y="5783999"/>
            <a:ext cx="1781390" cy="6151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1" i="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Livvic" pitchFamily="2" charset="77"/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Livvic Medium" pitchFamily="2" charset="7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</p:txBody>
      </p:sp>
      <p:pic>
        <p:nvPicPr>
          <p:cNvPr id="15" name="Picture 14" descr="LOGO &amp; BANNER presentation 2-1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" y="5314007"/>
            <a:ext cx="1202529" cy="10475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A9AC06-5ED7-6E44-8FC1-5E8073E162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38582" y="5802708"/>
            <a:ext cx="1781390" cy="6151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rgbClr val="2B6833"/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850" y="415807"/>
            <a:ext cx="6271135" cy="1101325"/>
          </a:xfrm>
        </p:spPr>
        <p:txBody>
          <a:bodyPr/>
          <a:lstStyle>
            <a:lvl1pPr>
              <a:defRPr b="0" i="0">
                <a:latin typeface="Livvic Medium" pitchFamily="2" charset="77"/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 b="0" i="0">
                <a:latin typeface="Livvic Medium" pitchFamily="2" charset="77"/>
              </a:defRPr>
            </a:lvl1pPr>
            <a:lvl2pPr>
              <a:defRPr sz="1800" b="0" i="0">
                <a:latin typeface="Livvic Medium" pitchFamily="2" charset="77"/>
              </a:defRPr>
            </a:lvl2pPr>
            <a:lvl3pPr>
              <a:defRPr sz="1800" b="0" i="0">
                <a:latin typeface="Livvic Medium" pitchFamily="2" charset="77"/>
              </a:defRPr>
            </a:lvl3pPr>
            <a:lvl4pPr>
              <a:defRPr sz="1800" b="0" i="0">
                <a:latin typeface="Livvic Medium" pitchFamily="2" charset="77"/>
              </a:defRPr>
            </a:lvl4pPr>
            <a:lvl5pPr>
              <a:defRPr sz="1800" b="0" i="0">
                <a:latin typeface="Livvic Medium" pitchFamily="2" charset="7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>
                <a:latin typeface="Livvic Medium" pitchFamily="2" charset="77"/>
              </a:defRPr>
            </a:lvl1pPr>
            <a:lvl2pPr>
              <a:defRPr sz="1800">
                <a:latin typeface="Livvic Medium" pitchFamily="2" charset="77"/>
              </a:defRPr>
            </a:lvl2pPr>
            <a:lvl3pPr>
              <a:defRPr sz="1800">
                <a:latin typeface="Livvic Medium" pitchFamily="2" charset="77"/>
              </a:defRPr>
            </a:lvl3pPr>
            <a:lvl4pPr>
              <a:defRPr sz="1800">
                <a:latin typeface="Livvic Medium" pitchFamily="2" charset="77"/>
              </a:defRPr>
            </a:lvl4pPr>
            <a:lvl5pPr>
              <a:defRPr sz="1800">
                <a:latin typeface="Livvic Medium" pitchFamily="2" charset="7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dirty="0"/>
          </a:p>
        </p:txBody>
      </p:sp>
      <p:pic>
        <p:nvPicPr>
          <p:cNvPr id="15" name="Picture 14" descr="LOGO &amp; BANNER presentation 2-1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8" y="5309270"/>
            <a:ext cx="1202529" cy="10475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6233AC-850A-9D44-A504-651FD6600F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3396" y="5788306"/>
            <a:ext cx="1781390" cy="6151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rgbClr val="2C6935"/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190" y="382093"/>
            <a:ext cx="7118720" cy="1101325"/>
          </a:xfrm>
        </p:spPr>
        <p:txBody>
          <a:bodyPr/>
          <a:lstStyle>
            <a:lvl1pPr>
              <a:defRPr b="0" i="0">
                <a:latin typeface="Livvic Medium" pitchFamily="2" charset="77"/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>
                <a:latin typeface="Livvic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>
                <a:latin typeface="Livvic Medium" pitchFamily="2" charset="77"/>
              </a:defRPr>
            </a:lvl1pPr>
            <a:lvl2pPr>
              <a:defRPr sz="1800">
                <a:latin typeface="Livvic Medium" pitchFamily="2" charset="77"/>
              </a:defRPr>
            </a:lvl2pPr>
            <a:lvl3pPr>
              <a:defRPr sz="1800">
                <a:latin typeface="Livvic Medium" pitchFamily="2" charset="77"/>
              </a:defRPr>
            </a:lvl3pPr>
            <a:lvl4pPr>
              <a:defRPr sz="1800">
                <a:latin typeface="Livvic Medium" pitchFamily="2" charset="77"/>
              </a:defRPr>
            </a:lvl4pPr>
            <a:lvl5pPr>
              <a:defRPr sz="1800">
                <a:latin typeface="Livvic Medium" pitchFamily="2" charset="7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 i="0">
                <a:latin typeface="Livvic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edait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 b="0" i="0">
                <a:latin typeface="Livvic Medium" pitchFamily="2" charset="77"/>
              </a:defRPr>
            </a:lvl1pPr>
            <a:lvl2pPr>
              <a:defRPr sz="1800" b="0" i="0">
                <a:latin typeface="Livvic Medium" pitchFamily="2" charset="77"/>
              </a:defRPr>
            </a:lvl2pPr>
            <a:lvl3pPr>
              <a:defRPr sz="1800" b="0" i="0">
                <a:latin typeface="Livvic Medium" pitchFamily="2" charset="77"/>
              </a:defRPr>
            </a:lvl3pPr>
            <a:lvl4pPr>
              <a:defRPr sz="1800" b="0" i="0">
                <a:latin typeface="Livvic Medium" pitchFamily="2" charset="77"/>
              </a:defRPr>
            </a:lvl4pPr>
            <a:lvl5pPr>
              <a:defRPr sz="1800" b="0" i="0">
                <a:latin typeface="Livvic Medium" pitchFamily="2" charset="7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dirty="0"/>
          </a:p>
        </p:txBody>
      </p:sp>
      <p:pic>
        <p:nvPicPr>
          <p:cNvPr id="20" name="Picture 19" descr="LOGO &amp; BANNER presentation 2-1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" y="5331823"/>
            <a:ext cx="1202529" cy="10475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9C5CF9-D437-CC40-958E-DA472B2BE3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38582" y="5802708"/>
            <a:ext cx="1781390" cy="6151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94454" y="179632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rgbClr val="2C6935"/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530" y="393331"/>
            <a:ext cx="6961380" cy="1056373"/>
          </a:xfrm>
        </p:spPr>
        <p:txBody>
          <a:bodyPr/>
          <a:lstStyle>
            <a:lvl1pPr>
              <a:defRPr b="0" i="0">
                <a:latin typeface="Livvic Medium" pitchFamily="2" charset="77"/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dirty="0"/>
          </a:p>
        </p:txBody>
      </p:sp>
      <p:pic>
        <p:nvPicPr>
          <p:cNvPr id="19" name="Picture 18" descr="LOGO &amp; BANNER presentation 2-1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06" y="5337756"/>
            <a:ext cx="1202529" cy="10475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E3CB77-5084-BF4F-931F-89E7FCD78F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50156" y="5808641"/>
            <a:ext cx="1781390" cy="6151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pic>
        <p:nvPicPr>
          <p:cNvPr id="15" name="Picture 14" descr="LOGO &amp; BANNER presentation 2-1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" y="5331823"/>
            <a:ext cx="1202529" cy="10475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96BDF1-A130-904A-BB6C-B6CB599342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97434" y="5802708"/>
            <a:ext cx="1781390" cy="6151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rgbClr val="2C6935"/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>
                <a:latin typeface="Livvic Medium" pitchFamily="2" charset="77"/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9259" y="477074"/>
            <a:ext cx="4114800" cy="5465763"/>
          </a:xfrm>
        </p:spPr>
        <p:txBody>
          <a:bodyPr>
            <a:normAutofit/>
          </a:bodyPr>
          <a:lstStyle>
            <a:lvl1pPr>
              <a:defRPr sz="2400" b="0" i="0" baseline="0">
                <a:latin typeface="Livvic Medium" pitchFamily="2" charset="77"/>
              </a:defRPr>
            </a:lvl1pPr>
            <a:lvl2pPr>
              <a:defRPr sz="2200" b="0" i="0" baseline="0">
                <a:latin typeface="Livvic Medium" pitchFamily="2" charset="77"/>
              </a:defRPr>
            </a:lvl2pPr>
            <a:lvl3pPr>
              <a:defRPr sz="2000" b="0" i="0" baseline="0">
                <a:latin typeface="Livvic Medium" pitchFamily="2" charset="77"/>
              </a:defRPr>
            </a:lvl3pPr>
            <a:lvl4pPr>
              <a:defRPr sz="1800" b="0" i="0" baseline="0">
                <a:latin typeface="Livvic Medium" pitchFamily="2" charset="77"/>
              </a:defRPr>
            </a:lvl4pPr>
            <a:lvl5pPr>
              <a:defRPr sz="1800" b="0" i="0" baseline="0">
                <a:latin typeface="Livvic Medium" pitchFamily="2" charset="7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Livvic Medium" pitchFamily="2" charset="77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</p:txBody>
      </p:sp>
      <p:pic>
        <p:nvPicPr>
          <p:cNvPr id="15" name="Picture 14" descr="LOGO &amp; BANNER presentation 2-1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" y="5333411"/>
            <a:ext cx="1202529" cy="10475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16D9F6-8F0A-2449-B8EB-E782121B2A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97434" y="5765753"/>
            <a:ext cx="1781390" cy="6151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09936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 i="0" dirty="0">
                    <a:latin typeface="Livvic Medium" pitchFamily="2" charset="77"/>
                  </a:endParaRPr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b="0" i="0">
                      <a:latin typeface="Livvic Medium" pitchFamily="2" charset="77"/>
                    </a:endParaRPr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rgbClr val="2C6935"/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b="0" i="0">
                  <a:latin typeface="Livvic Medium" pitchFamily="2" charset="77"/>
                </a:endParaRPr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rgbClr val="2C6935"/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b="0" i="0">
                <a:latin typeface="Livvic Medium" pitchFamily="2" charset="77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 i="0">
                <a:latin typeface="Livvic Medium" pitchFamily="2" charset="77"/>
              </a:defRPr>
            </a:lvl1pPr>
          </a:lstStyle>
          <a:p>
            <a:r>
              <a:rPr lang="sv-SE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="0" i="0" baseline="0">
                <a:latin typeface="Livvic Medium" pitchFamily="2" charset="77"/>
              </a:defRPr>
            </a:lvl1pPr>
            <a:lvl2pPr>
              <a:defRPr sz="2200" b="0" i="0" baseline="0">
                <a:latin typeface="Livvic Medium" pitchFamily="2" charset="77"/>
              </a:defRPr>
            </a:lvl2pPr>
            <a:lvl3pPr>
              <a:defRPr sz="2000" b="0" i="0" baseline="0">
                <a:latin typeface="Livvic Medium" pitchFamily="2" charset="77"/>
              </a:defRPr>
            </a:lvl3pPr>
            <a:lvl4pPr>
              <a:defRPr sz="1800" b="0" i="0" baseline="0">
                <a:latin typeface="Livvic Medium" pitchFamily="2" charset="77"/>
              </a:defRPr>
            </a:lvl4pPr>
            <a:lvl5pPr>
              <a:defRPr sz="1800" b="0" i="0" baseline="0">
                <a:latin typeface="Livvic Medium" pitchFamily="2" charset="7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b="0" i="0">
                <a:latin typeface="Livvic Medium" pitchFamily="2" charset="7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 b="0" i="0">
                <a:latin typeface="Livvic Medium" pitchFamily="2" charset="77"/>
              </a:defRPr>
            </a:lvl1pPr>
          </a:lstStyle>
          <a:p>
            <a:r>
              <a:rPr lang="sv-SE"/>
              <a:t>Drag picture to placeholder or click icon to add</a:t>
            </a:r>
            <a:endParaRPr/>
          </a:p>
        </p:txBody>
      </p:sp>
      <p:pic>
        <p:nvPicPr>
          <p:cNvPr id="18" name="Picture 17" descr="LOGO &amp; BANNER presentation 2-1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" y="5303210"/>
            <a:ext cx="1202529" cy="10475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7F14C87-0FE3-2C42-9C25-A83DABF478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9145" y="5735552"/>
            <a:ext cx="1781390" cy="61517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4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058" y="593684"/>
            <a:ext cx="5306851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546303"/>
            <a:ext cx="7345363" cy="3519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dirty="0"/>
          </a:p>
        </p:txBody>
      </p:sp>
      <p:pic>
        <p:nvPicPr>
          <p:cNvPr id="7" name="Picture 6" descr="LOGO &amp; BANNER presentation 2-12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73" y="410597"/>
            <a:ext cx="2451751" cy="2135706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5936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80E73-E87B-E941-88E8-6DC2CE5C93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coschool.kg/" TargetMode="External"/><Relationship Id="rId2" Type="http://schemas.openxmlformats.org/officeDocument/2006/relationships/hyperlink" Target="https://sustainableschools.vision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instagram.com/susschools" TargetMode="External"/><Relationship Id="rId5" Type="http://schemas.openxmlformats.org/officeDocument/2006/relationships/hyperlink" Target="https://twitter.com/SusSchools" TargetMode="External"/><Relationship Id="rId4" Type="http://schemas.openxmlformats.org/officeDocument/2006/relationships/hyperlink" Target="https://www.facebook.com/GlobalSearchforSustainableSchools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ustainableschools.vision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Lifestyles10YFP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global_search.kg/" TargetMode="External"/><Relationship Id="rId3" Type="http://schemas.openxmlformats.org/officeDocument/2006/relationships/hyperlink" Target="https://twitter.com/SusSchools" TargetMode="External"/><Relationship Id="rId7" Type="http://schemas.openxmlformats.org/officeDocument/2006/relationships/hyperlink" Target="https://bitly.su/1l0e3" TargetMode="External"/><Relationship Id="rId2" Type="http://schemas.openxmlformats.org/officeDocument/2006/relationships/hyperlink" Target="https://sustainableschools.vis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oschool.kg/" TargetMode="External"/><Relationship Id="rId5" Type="http://schemas.openxmlformats.org/officeDocument/2006/relationships/hyperlink" Target="https://www.instagram.com/susschools/" TargetMode="External"/><Relationship Id="rId4" Type="http://schemas.openxmlformats.org/officeDocument/2006/relationships/hyperlink" Target="https://www.facebook.com/GlobalSearchforSustainableSchool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3466" y="1012300"/>
            <a:ext cx="5693122" cy="1663666"/>
          </a:xfrm>
        </p:spPr>
        <p:txBody>
          <a:bodyPr/>
          <a:lstStyle/>
          <a:p>
            <a:r>
              <a:rPr lang="ru-RU" sz="3200" b="1" dirty="0"/>
              <a:t>Глобальный поиск устойчивых школ в Кыргызской Республике</a:t>
            </a:r>
            <a:r>
              <a:rPr lang="ru-RU" sz="3600" b="1" dirty="0"/>
              <a:t> </a:t>
            </a:r>
            <a:endParaRPr lang="en-US" sz="3600" b="1" dirty="0">
              <a:latin typeface="Livv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16469"/>
            <a:ext cx="7342188" cy="282923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700" dirty="0">
              <a:latin typeface="Livvic Medium" pitchFamily="2" charset="77"/>
            </a:endParaRPr>
          </a:p>
          <a:p>
            <a:pPr algn="l"/>
            <a:endParaRPr lang="en-US" sz="1700" dirty="0">
              <a:latin typeface="Livvic Medium" pitchFamily="2" charset="77"/>
            </a:endParaRPr>
          </a:p>
          <a:p>
            <a:r>
              <a:rPr lang="en-US" sz="1700" dirty="0"/>
              <a:t>Official project website:</a:t>
            </a:r>
            <a:endParaRPr lang="en-US" sz="1700" dirty="0">
              <a:latin typeface="Livvic Medium" pitchFamily="2" charset="77"/>
            </a:endParaRPr>
          </a:p>
          <a:p>
            <a:r>
              <a:rPr lang="en-US" sz="1700" dirty="0">
                <a:latin typeface="Livvic Medium" pitchFamily="2" charset="77"/>
                <a:hlinkClick r:id="rId2"/>
              </a:rPr>
              <a:t>https://sustainableschools.vision/</a:t>
            </a:r>
            <a:endParaRPr lang="ru-RU" sz="1700" dirty="0">
              <a:latin typeface="Livvic Medium" pitchFamily="2" charset="77"/>
            </a:endParaRPr>
          </a:p>
          <a:p>
            <a:r>
              <a:rPr lang="en-US" sz="1700" dirty="0">
                <a:hlinkClick r:id="rId3"/>
              </a:rPr>
              <a:t>https://ecoschool.kg</a:t>
            </a:r>
            <a:r>
              <a:rPr lang="en-US" sz="1700" dirty="0"/>
              <a:t> </a:t>
            </a:r>
            <a:endParaRPr lang="en-US" sz="1700" dirty="0">
              <a:latin typeface="Livvic Medium" pitchFamily="2" charset="77"/>
            </a:endParaRPr>
          </a:p>
          <a:p>
            <a:r>
              <a:rPr lang="en-US" sz="1700" dirty="0"/>
              <a:t>Social media accounts:</a:t>
            </a:r>
          </a:p>
          <a:p>
            <a:r>
              <a:rPr lang="en-US" sz="1700" dirty="0">
                <a:hlinkClick r:id="rId4"/>
              </a:rPr>
              <a:t>https://www.facebook.com/GlobalSearchforSustainableSchools</a:t>
            </a:r>
            <a:endParaRPr lang="en-US" sz="1700" dirty="0"/>
          </a:p>
          <a:p>
            <a:r>
              <a:rPr lang="en-US" sz="1700" dirty="0">
                <a:hlinkClick r:id="rId5"/>
              </a:rPr>
              <a:t>https://twitter.com/SusSchools</a:t>
            </a:r>
            <a:r>
              <a:rPr lang="en-US" sz="1700" dirty="0"/>
              <a:t> </a:t>
            </a:r>
          </a:p>
          <a:p>
            <a:r>
              <a:rPr lang="en-US" sz="1700" dirty="0">
                <a:hlinkClick r:id="rId6"/>
              </a:rPr>
              <a:t>https://www.instagram.com/susschools</a:t>
            </a:r>
            <a:endParaRPr lang="en-US" sz="1700" dirty="0">
              <a:latin typeface="Livvic Medium" pitchFamily="2" charset="77"/>
            </a:endParaRPr>
          </a:p>
          <a:p>
            <a:endParaRPr lang="en-US" dirty="0">
              <a:latin typeface="Livvic Medium" pitchFamily="2" charset="77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294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622" y="5377031"/>
            <a:ext cx="5574613" cy="916193"/>
          </a:xfrm>
        </p:spPr>
        <p:txBody>
          <a:bodyPr/>
          <a:lstStyle/>
          <a:p>
            <a:r>
              <a:rPr lang="ru-RU" dirty="0"/>
              <a:t>Благодарю за внимание </a:t>
            </a:r>
            <a:endParaRPr lang="en-US" dirty="0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pic>
        <p:nvPicPr>
          <p:cNvPr id="5122" name="Picture 2" descr="D:\ПРОЕКТ по школам УПП 2019\annex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47" y="412376"/>
            <a:ext cx="8458431" cy="321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967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1225" y="511380"/>
            <a:ext cx="7113494" cy="856020"/>
          </a:xfrm>
        </p:spPr>
        <p:txBody>
          <a:bodyPr>
            <a:normAutofit/>
          </a:bodyPr>
          <a:lstStyle/>
          <a:p>
            <a:r>
              <a:rPr lang="ru-RU" sz="2000" b="1" dirty="0"/>
              <a:t>ГЛОБАЛЬНЫЙ</a:t>
            </a:r>
            <a:r>
              <a:rPr lang="en-US" sz="2000" b="1" dirty="0"/>
              <a:t> </a:t>
            </a:r>
            <a:r>
              <a:rPr lang="ru-RU" sz="2000" b="1" dirty="0"/>
              <a:t> ПОИСК </a:t>
            </a:r>
            <a:r>
              <a:rPr lang="en-US" sz="2000" b="1" dirty="0"/>
              <a:t> </a:t>
            </a:r>
            <a:r>
              <a:rPr lang="ru-RU" sz="2000" b="1" dirty="0"/>
              <a:t>УСТОЙЧИВЫХ </a:t>
            </a:r>
            <a:r>
              <a:rPr lang="en-US" sz="2000" b="1" dirty="0"/>
              <a:t> </a:t>
            </a:r>
            <a:r>
              <a:rPr lang="ru-RU" sz="2000" b="1" dirty="0"/>
              <a:t>ШКОЛ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775012"/>
            <a:ext cx="7524797" cy="42280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ru-RU" sz="2000" dirty="0"/>
              <a:t>Глобальный поиск устойчивых школ (</a:t>
            </a:r>
            <a:r>
              <a:rPr lang="en-US" sz="2000" b="1" dirty="0" err="1"/>
              <a:t>GS</a:t>
            </a:r>
            <a:r>
              <a:rPr lang="en-US" sz="1300" b="1" dirty="0" err="1"/>
              <a:t>f</a:t>
            </a:r>
            <a:r>
              <a:rPr lang="en-US" sz="2000" b="1" dirty="0" err="1"/>
              <a:t>SS</a:t>
            </a:r>
            <a:r>
              <a:rPr lang="ru-RU" sz="2000" dirty="0"/>
              <a:t>) - новый проект, реализуемый в рамках Программы </a:t>
            </a:r>
            <a:r>
              <a:rPr lang="ru-RU" sz="2000" b="1" dirty="0"/>
              <a:t>«Устойчивый образ жизни и образование»</a:t>
            </a:r>
            <a:r>
              <a:rPr lang="ru-RU" sz="2000" dirty="0"/>
              <a:t>, входящей в сеть «</a:t>
            </a:r>
            <a:r>
              <a:rPr lang="en-US" sz="2000" dirty="0"/>
              <a:t>One planet</a:t>
            </a:r>
            <a:r>
              <a:rPr lang="ru-RU" sz="2000" dirty="0"/>
              <a:t>», для реализации </a:t>
            </a:r>
            <a:r>
              <a:rPr lang="ky-KG" sz="2000" dirty="0"/>
              <a:t>Д</a:t>
            </a:r>
            <a:r>
              <a:rPr lang="ru-RU" sz="2000" dirty="0" err="1"/>
              <a:t>есятилетней</a:t>
            </a:r>
            <a:r>
              <a:rPr lang="ru-RU" sz="2000" dirty="0"/>
              <a:t> рамочной программы по устойчивым моделям потребления и производства (10YFP). </a:t>
            </a:r>
            <a:endParaRPr lang="en-US" sz="2000" dirty="0"/>
          </a:p>
          <a:p>
            <a:pPr marL="0" indent="0" algn="just">
              <a:buNone/>
            </a:pPr>
            <a:r>
              <a:rPr lang="ru-RU" sz="2000" dirty="0"/>
              <a:t>Девять стран мира объединились</a:t>
            </a:r>
            <a:r>
              <a:rPr lang="en-US" sz="2000" dirty="0"/>
              <a:t> </a:t>
            </a:r>
            <a:r>
              <a:rPr lang="ru-RU" sz="2000" dirty="0"/>
              <a:t>для проведения национальных конкурсов, в рамках которых участникам  предлагается представить школьные планы по обеспечению устойчивости своих школ. </a:t>
            </a:r>
          </a:p>
          <a:p>
            <a:pPr marL="0" indent="0" algn="just">
              <a:buNone/>
            </a:pPr>
            <a:r>
              <a:rPr lang="ru-RU" sz="2000" dirty="0"/>
              <a:t>Школы-победители получат мини-гранты для реализации своих идей с начала 2020 года, воплощая свои мечты в реальность при поддержке экспертов из своей страны и всего мира.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587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9141" y="458828"/>
            <a:ext cx="6964572" cy="856020"/>
          </a:xfrm>
        </p:spPr>
        <p:txBody>
          <a:bodyPr>
            <a:normAutofit/>
          </a:bodyPr>
          <a:lstStyle/>
          <a:p>
            <a:r>
              <a:rPr lang="ru-RU" dirty="0"/>
              <a:t>Цель глобального поиска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21" y="1863819"/>
            <a:ext cx="3280692" cy="3528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1091" y="2532648"/>
            <a:ext cx="53519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Глобальный поиск устойчивых школ (</a:t>
            </a:r>
            <a:r>
              <a:rPr lang="en-US" sz="2400" b="1" dirty="0" err="1"/>
              <a:t>GS</a:t>
            </a:r>
            <a:r>
              <a:rPr lang="en-US" sz="1600" b="1" dirty="0" err="1"/>
              <a:t>f</a:t>
            </a:r>
            <a:r>
              <a:rPr lang="en-US" sz="2400" b="1" dirty="0" err="1"/>
              <a:t>SS</a:t>
            </a:r>
            <a:r>
              <a:rPr lang="ru-RU" sz="2400" dirty="0"/>
              <a:t>) направлен на то, чтобы помочь школам во всем мире перейти и внедрить устойчивые модели потребления для  устойчивого развития.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36953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0214" y="564165"/>
            <a:ext cx="5306851" cy="856020"/>
          </a:xfrm>
        </p:spPr>
        <p:txBody>
          <a:bodyPr>
            <a:normAutofit/>
          </a:bodyPr>
          <a:lstStyle/>
          <a:p>
            <a:r>
              <a:rPr lang="ru-RU" dirty="0">
                <a:latin typeface="Livvic Medium" pitchFamily="2" charset="77"/>
              </a:rPr>
              <a:t>Страны-участницы</a:t>
            </a:r>
            <a:endParaRPr lang="en-US" dirty="0">
              <a:latin typeface="Livvic Medium" pitchFamily="2" charset="7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754" y="1895349"/>
            <a:ext cx="8202706" cy="397047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3200" dirty="0">
                <a:cs typeface="Calisto MT (Headings)"/>
              </a:rPr>
              <a:t>В проекте участвует 9 стран из регионов: Африка, Азиатско-Тихоокеанский регион, Латинская Америка и Карибский бассейн </a:t>
            </a:r>
          </a:p>
          <a:p>
            <a:pPr marL="0" indent="0" algn="just">
              <a:buNone/>
            </a:pPr>
            <a:endParaRPr lang="ru-RU" sz="3200" dirty="0">
              <a:cs typeface="Calisto MT (Headings)"/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cs typeface="Calisto MT (Headings)"/>
              </a:rPr>
              <a:t>Бразилия		Камбоджа		Кыргызстан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cs typeface="Calisto MT (Headings)"/>
              </a:rPr>
              <a:t>Намибия		Филиппины		Южная Африка, 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  <a:cs typeface="Calisto MT (Headings)"/>
              </a:rPr>
              <a:t>Суринам		Уганда		Вьетнам.</a:t>
            </a:r>
            <a:endParaRPr lang="en-US" sz="2800" dirty="0">
              <a:solidFill>
                <a:schemeClr val="tx1"/>
              </a:solidFill>
              <a:cs typeface="Calisto MT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999506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Организации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976031"/>
            <a:ext cx="7345363" cy="383309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/>
              <a:t>Глобальный поиск устойчивых школ </a:t>
            </a:r>
            <a:r>
              <a:rPr lang="ru-RU" dirty="0"/>
              <a:t>- проект в рамках программы </a:t>
            </a:r>
            <a:r>
              <a:rPr lang="ru-RU" b="1" dirty="0"/>
              <a:t>«Устойчивый образ жизни и образование»</a:t>
            </a:r>
            <a:r>
              <a:rPr lang="ru-RU" dirty="0"/>
              <a:t> (SLE) Сети «Одна планета». </a:t>
            </a:r>
          </a:p>
          <a:p>
            <a:pPr marL="0" indent="0" algn="just">
              <a:buNone/>
            </a:pPr>
            <a:r>
              <a:rPr lang="ru-RU" b="1" dirty="0"/>
              <a:t>Институт глобальных экологических стратегий</a:t>
            </a:r>
            <a:r>
              <a:rPr lang="ru-RU" dirty="0"/>
              <a:t> – основной  координатор при содействии многостороннего консультативного комитета программы SLE и других консультантов. </a:t>
            </a:r>
          </a:p>
          <a:p>
            <a:pPr marL="0" indent="0" algn="just">
              <a:buNone/>
            </a:pPr>
            <a:r>
              <a:rPr lang="ru-RU" dirty="0"/>
              <a:t>Для получения более подробной информации: </a:t>
            </a:r>
            <a:r>
              <a:rPr lang="ru-RU" dirty="0">
                <a:hlinkClick r:id="rId2"/>
              </a:rPr>
              <a:t>https://sustainableschools.vision</a:t>
            </a:r>
            <a:r>
              <a:rPr lang="ru-RU" dirty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316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458828"/>
            <a:ext cx="6649315" cy="856020"/>
          </a:xfrm>
        </p:spPr>
        <p:txBody>
          <a:bodyPr>
            <a:noAutofit/>
          </a:bodyPr>
          <a:lstStyle/>
          <a:p>
            <a:r>
              <a:rPr lang="ru-RU" sz="3200" dirty="0"/>
              <a:t>Что такое </a:t>
            </a:r>
            <a:r>
              <a:rPr lang="ru-RU" sz="3200" b="1" dirty="0"/>
              <a:t>SLE 10YFP </a:t>
            </a:r>
            <a:r>
              <a:rPr lang="ru-RU" sz="3200" dirty="0"/>
              <a:t>?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730" y="2350186"/>
            <a:ext cx="3061561" cy="262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9281" y="1989594"/>
            <a:ext cx="553222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Глобальный поиск устойчивых школ - проект в рамках программы «Устойчивый образ жизни и образование» (</a:t>
            </a:r>
            <a:r>
              <a:rPr lang="ru-RU" sz="2200" b="1" dirty="0"/>
              <a:t>SLE</a:t>
            </a:r>
            <a:r>
              <a:rPr lang="ru-RU" sz="2200" dirty="0"/>
              <a:t>) Сети «Одна планета». </a:t>
            </a:r>
          </a:p>
          <a:p>
            <a:pPr algn="just"/>
            <a:r>
              <a:rPr lang="ru-RU" sz="2200" b="1" dirty="0"/>
              <a:t>SLE 10YFP </a:t>
            </a:r>
            <a:r>
              <a:rPr lang="ru-RU" sz="2200" dirty="0"/>
              <a:t>- Программа по устойчивому образу жизни и образованию является одной из 6 программ в рамках </a:t>
            </a:r>
            <a:r>
              <a:rPr lang="ru-RU" sz="2200" b="1" dirty="0"/>
              <a:t>10-летних рамок программ по устойчивому потреблению и производству</a:t>
            </a:r>
            <a:r>
              <a:rPr lang="ru-RU" sz="2200" dirty="0"/>
              <a:t> под руководством ЮНЕП </a:t>
            </a:r>
          </a:p>
          <a:p>
            <a:pPr marL="0" lvl="1" algn="just"/>
            <a:r>
              <a:rPr lang="en-US" sz="2200" dirty="0">
                <a:latin typeface="Livvic Medium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https://www.facebook.com/Lifestyles10YFP/</a:t>
            </a:r>
            <a:r>
              <a:rPr lang="ky-KG" sz="2200" dirty="0">
                <a:latin typeface="Livvic Medium" pitchFamily="2" charset="77"/>
              </a:rPr>
              <a:t> </a:t>
            </a:r>
            <a:endParaRPr lang="en-US" sz="2200" dirty="0">
              <a:latin typeface="Livvic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89056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859" y="536547"/>
            <a:ext cx="7474100" cy="856020"/>
          </a:xfrm>
        </p:spPr>
        <p:txBody>
          <a:bodyPr>
            <a:normAutofit/>
          </a:bodyPr>
          <a:lstStyle/>
          <a:p>
            <a:r>
              <a:rPr lang="ru-RU" sz="1900" b="1" dirty="0"/>
              <a:t>ИНСТИТУТ ГЛОБАЛЬНЫХ ЭКОЛОГИЧЕСКИХ СТРАТЕГИЙ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343" y="2809785"/>
            <a:ext cx="3241616" cy="219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6518" y="1839282"/>
            <a:ext cx="558052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Институт глобальных экологических стратегий</a:t>
            </a:r>
            <a:r>
              <a:rPr lang="en-US" sz="2000" dirty="0"/>
              <a:t> (</a:t>
            </a:r>
            <a:r>
              <a:rPr lang="ru-RU" sz="2000" dirty="0"/>
              <a:t>IGES</a:t>
            </a:r>
            <a:r>
              <a:rPr lang="en-US" sz="2000" dirty="0"/>
              <a:t>) </a:t>
            </a:r>
            <a:r>
              <a:rPr lang="ru-RU" sz="2000" dirty="0"/>
              <a:t>создан в марте 1998 года по инициативе правительства Японии и при поддержке префектуры </a:t>
            </a:r>
            <a:r>
              <a:rPr lang="ru-RU" sz="2000" dirty="0" err="1"/>
              <a:t>Канагава</a:t>
            </a:r>
            <a:r>
              <a:rPr lang="ru-RU" sz="2000" dirty="0"/>
              <a:t> на основе «Хартии создания Института глобальных экологических стратегий». </a:t>
            </a:r>
            <a:endParaRPr lang="en-US" sz="2000" dirty="0"/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Цель </a:t>
            </a:r>
            <a:r>
              <a:rPr lang="en-US" sz="2000" dirty="0"/>
              <a:t>IGES - </a:t>
            </a:r>
            <a:r>
              <a:rPr lang="ru-RU" sz="2000" dirty="0"/>
              <a:t>достижение новой парадигмы цивилизации и проведение инновационной разработки политики и стратегических исследований экологических мер, отражающих результаты исследований политических решений для реализации устойчивого развития как в Азиатско-Тихоокеанском регионе, так и во всем мире.</a:t>
            </a:r>
          </a:p>
        </p:txBody>
      </p:sp>
    </p:spTree>
    <p:extLst>
      <p:ext uri="{BB962C8B-B14F-4D97-AF65-F5344CB8AC3E}">
        <p14:creationId xmlns:p14="http://schemas.microsoft.com/office/powerpoint/2010/main" val="496571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1139" y="458828"/>
            <a:ext cx="6138076" cy="856020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 выбирались школы?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27" y="1904465"/>
            <a:ext cx="8176588" cy="31650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Каждая страна разрабатывала Критерии выбора школ на основе глобальных критериев. </a:t>
            </a:r>
          </a:p>
          <a:p>
            <a:pPr marL="0" indent="0" algn="just">
              <a:buNone/>
            </a:pPr>
            <a:r>
              <a:rPr lang="ru-RU" dirty="0"/>
              <a:t>Глобальные критерии можно найти на нашей странице глобальных критериев.</a:t>
            </a:r>
          </a:p>
          <a:p>
            <a:pPr marL="0" indent="0" algn="just">
              <a:buNone/>
            </a:pPr>
            <a:r>
              <a:rPr lang="ru-RU" dirty="0"/>
              <a:t>Критерии разрабатывались экспертной группой и согласовывались и </a:t>
            </a:r>
            <a:r>
              <a:rPr lang="ru-RU"/>
              <a:t>утверждались Институтом </a:t>
            </a:r>
            <a:r>
              <a:rPr lang="ru-RU" dirty="0"/>
              <a:t>глобальных </a:t>
            </a:r>
            <a:r>
              <a:rPr lang="ru-RU"/>
              <a:t>экологических стратегий.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715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0541" y="458828"/>
            <a:ext cx="7194177" cy="856020"/>
          </a:xfrm>
        </p:spPr>
        <p:txBody>
          <a:bodyPr>
            <a:normAutofit/>
          </a:bodyPr>
          <a:lstStyle/>
          <a:p>
            <a:r>
              <a:rPr lang="ru-RU" sz="4000" dirty="0"/>
              <a:t>Информационные ресурсы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7130" y="1707776"/>
            <a:ext cx="7597588" cy="4760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Сайт глобального проекта  и страницы в </a:t>
            </a:r>
            <a:r>
              <a:rPr lang="ru-RU" dirty="0" err="1"/>
              <a:t>соцсетях</a:t>
            </a:r>
            <a:r>
              <a:rPr lang="ru-RU" dirty="0"/>
              <a:t>:</a:t>
            </a:r>
          </a:p>
          <a:p>
            <a:pPr marL="236538" lvl="1" indent="0">
              <a:buNone/>
            </a:pPr>
            <a:r>
              <a:rPr lang="en-US" sz="2400" dirty="0">
                <a:hlinkClick r:id="rId2"/>
              </a:rPr>
              <a:t>https://sustainableschools.vision/</a:t>
            </a:r>
            <a:r>
              <a:rPr lang="ru-RU" sz="2400" dirty="0"/>
              <a:t>; </a:t>
            </a:r>
          </a:p>
          <a:p>
            <a:pPr marL="236538" lvl="1" indent="0">
              <a:buNone/>
            </a:pPr>
            <a:r>
              <a:rPr 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sz="2400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SusSchools</a:t>
            </a:r>
            <a:br>
              <a:rPr 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https://twitter.com/SusSchools</a:t>
            </a:r>
            <a:endParaRPr lang="en-US" sz="2400" dirty="0"/>
          </a:p>
          <a:p>
            <a:pPr marL="236538" lvl="1" indent="0">
              <a:buNone/>
            </a:pPr>
            <a:r>
              <a:rPr lang="en-US" sz="2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https://www.facebook.com/GlobalSearchforSustainableSchools/</a:t>
            </a:r>
            <a:endParaRPr lang="en-US" sz="2400" dirty="0"/>
          </a:p>
          <a:p>
            <a:pPr marL="236538" lvl="1" indent="0">
              <a:buNone/>
            </a:pPr>
            <a:r>
              <a:rPr lang="en-US" sz="24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https://www.instagram.com/susschools/</a:t>
            </a:r>
            <a:endParaRPr lang="en-US" sz="2400" dirty="0"/>
          </a:p>
          <a:p>
            <a:pPr marL="0" indent="0">
              <a:buNone/>
            </a:pPr>
            <a:r>
              <a:rPr lang="ru-RU" dirty="0"/>
              <a:t> Сайт национального проекта и страницы в </a:t>
            </a:r>
            <a:r>
              <a:rPr lang="ru-RU" dirty="0" err="1"/>
              <a:t>соцсетях</a:t>
            </a:r>
            <a:r>
              <a:rPr lang="ru-RU" dirty="0"/>
              <a:t>: </a:t>
            </a:r>
          </a:p>
          <a:p>
            <a:pPr marL="236538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hlinkClick r:id="rId6"/>
              </a:rPr>
              <a:t>https://ecoschool.kg</a:t>
            </a:r>
            <a:r>
              <a:rPr lang="ru-RU" dirty="0"/>
              <a:t>; </a:t>
            </a:r>
            <a:endParaRPr lang="en-US" dirty="0"/>
          </a:p>
          <a:p>
            <a:pPr marL="236538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Facebook</a:t>
            </a:r>
            <a:r>
              <a:rPr lang="ru-RU" dirty="0"/>
              <a:t>: </a:t>
            </a:r>
            <a:r>
              <a:rPr lang="en-US" dirty="0">
                <a:hlinkClick r:id="rId7"/>
              </a:rPr>
              <a:t>https://bitly.su/1l0e3</a:t>
            </a:r>
            <a:r>
              <a:rPr lang="ru-RU" dirty="0"/>
              <a:t> </a:t>
            </a:r>
            <a:endParaRPr lang="en-US" dirty="0"/>
          </a:p>
          <a:p>
            <a:pPr marL="236538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hlinkClick r:id="rId8"/>
              </a:rPr>
              <a:t>https://www.instagram.com/global_search.kg/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23992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l">
  <a:themeElements>
    <a:clrScheme name="Custom 2">
      <a:dk1>
        <a:srgbClr val="000000"/>
      </a:dk1>
      <a:lt1>
        <a:srgbClr val="FFFFFF"/>
      </a:lt1>
      <a:dk2>
        <a:srgbClr val="6F6D5D"/>
      </a:dk2>
      <a:lt2>
        <a:srgbClr val="16301A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895</TotalTime>
  <Words>406</Words>
  <Application>Microsoft Office PowerPoint</Application>
  <PresentationFormat>Экран (4:3)</PresentationFormat>
  <Paragraphs>50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Calisto MT</vt:lpstr>
      <vt:lpstr>Livvic</vt:lpstr>
      <vt:lpstr>Livvic Medium</vt:lpstr>
      <vt:lpstr>Capital</vt:lpstr>
      <vt:lpstr>Глобальный поиск устойчивых школ в Кыргызской Республике </vt:lpstr>
      <vt:lpstr>ГЛОБАЛЬНЫЙ  ПОИСК  УСТОЙЧИВЫХ  ШКОЛ</vt:lpstr>
      <vt:lpstr>Цель глобального поиска</vt:lpstr>
      <vt:lpstr>Страны-участницы</vt:lpstr>
      <vt:lpstr>Организации</vt:lpstr>
      <vt:lpstr>Что такое SLE 10YFP ?</vt:lpstr>
      <vt:lpstr>ИНСТИТУТ ГЛОБАЛЬНЫХ ЭКОЛОГИЧЕСКИХ СТРАТЕГИЙ </vt:lpstr>
      <vt:lpstr>Как выбирались школы?</vt:lpstr>
      <vt:lpstr>Информационные ресурсы </vt:lpstr>
      <vt:lpstr>Благодарю за внимание 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 .</dc:creator>
  <cp:lastModifiedBy>User</cp:lastModifiedBy>
  <cp:revision>130</cp:revision>
  <dcterms:created xsi:type="dcterms:W3CDTF">2019-10-02T07:58:45Z</dcterms:created>
  <dcterms:modified xsi:type="dcterms:W3CDTF">2020-02-13T05:57:20Z</dcterms:modified>
</cp:coreProperties>
</file>