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8" r:id="rId4"/>
    <p:sldId id="258" r:id="rId5"/>
    <p:sldId id="283" r:id="rId6"/>
    <p:sldId id="279" r:id="rId7"/>
    <p:sldId id="262" r:id="rId8"/>
    <p:sldId id="280" r:id="rId9"/>
    <p:sldId id="263" r:id="rId10"/>
    <p:sldId id="264" r:id="rId11"/>
    <p:sldId id="284" r:id="rId12"/>
    <p:sldId id="265" r:id="rId13"/>
    <p:sldId id="266" r:id="rId14"/>
    <p:sldId id="268" r:id="rId15"/>
    <p:sldId id="270" r:id="rId16"/>
    <p:sldId id="272" r:id="rId17"/>
    <p:sldId id="275" r:id="rId18"/>
    <p:sldId id="277" r:id="rId19"/>
    <p:sldId id="285" r:id="rId20"/>
    <p:sldId id="286" r:id="rId21"/>
    <p:sldId id="281" r:id="rId22"/>
    <p:sldId id="282" r:id="rId23"/>
    <p:sldId id="287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B7D3DB-9782-48A4-AFB6-BE1C2F4DA894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7D7E68A-AB59-47F7-8836-78F91438FC1E}">
      <dgm:prSet phldrT="[Текст]"/>
      <dgm:spPr>
        <a:solidFill>
          <a:srgbClr val="00B050"/>
        </a:solidFill>
      </dgm:spPr>
      <dgm:t>
        <a:bodyPr/>
        <a:lstStyle/>
        <a:p>
          <a:r>
            <a:rPr lang="ru-RU" dirty="0" smtClean="0"/>
            <a:t>Годовой цикл кочевок</a:t>
          </a:r>
          <a:endParaRPr lang="ru-RU" dirty="0"/>
        </a:p>
      </dgm:t>
    </dgm:pt>
    <dgm:pt modelId="{2980351F-BAC0-477C-ADAB-F9CC31D061D5}" type="parTrans" cxnId="{5024ACE7-05B7-465C-ADD0-DC4F6EA76E0A}">
      <dgm:prSet/>
      <dgm:spPr/>
      <dgm:t>
        <a:bodyPr/>
        <a:lstStyle/>
        <a:p>
          <a:endParaRPr lang="ru-RU"/>
        </a:p>
      </dgm:t>
    </dgm:pt>
    <dgm:pt modelId="{045BFF37-3155-45B9-849F-D9AEE32EB40D}" type="sibTrans" cxnId="{5024ACE7-05B7-465C-ADD0-DC4F6EA76E0A}">
      <dgm:prSet/>
      <dgm:spPr/>
      <dgm:t>
        <a:bodyPr/>
        <a:lstStyle/>
        <a:p>
          <a:endParaRPr lang="ru-RU"/>
        </a:p>
      </dgm:t>
    </dgm:pt>
    <dgm:pt modelId="{7271B927-F132-4CD0-8141-5BFE5D007641}">
      <dgm:prSet phldrT="[Текст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dirty="0" err="1" smtClean="0"/>
            <a:t>кыштоо</a:t>
          </a:r>
          <a:endParaRPr lang="ru-RU" dirty="0"/>
        </a:p>
      </dgm:t>
    </dgm:pt>
    <dgm:pt modelId="{120024C2-17FB-4311-AC3D-FE83DFA1262C}" type="parTrans" cxnId="{E395013A-F0F6-44A4-B6F2-6DD8EB6916B1}">
      <dgm:prSet/>
      <dgm:spPr/>
      <dgm:t>
        <a:bodyPr/>
        <a:lstStyle/>
        <a:p>
          <a:endParaRPr lang="ru-RU"/>
        </a:p>
      </dgm:t>
    </dgm:pt>
    <dgm:pt modelId="{590574B6-3D99-4CF6-B21E-D34E59B871BF}" type="sibTrans" cxnId="{E395013A-F0F6-44A4-B6F2-6DD8EB6916B1}">
      <dgm:prSet/>
      <dgm:spPr/>
      <dgm:t>
        <a:bodyPr/>
        <a:lstStyle/>
        <a:p>
          <a:endParaRPr lang="ru-RU"/>
        </a:p>
      </dgm:t>
    </dgm:pt>
    <dgm:pt modelId="{71F8C7B3-EBCE-4D4B-9E49-4C7FB67F2722}">
      <dgm:prSet phldrT="[Текст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dirty="0" err="1" smtClean="0"/>
            <a:t>жаздоо</a:t>
          </a:r>
          <a:endParaRPr lang="ru-RU" dirty="0"/>
        </a:p>
      </dgm:t>
    </dgm:pt>
    <dgm:pt modelId="{A8D90C27-697C-4B6D-821A-C0AEC24778BF}" type="parTrans" cxnId="{6A8FC991-223A-4690-BA64-15FC8D235448}">
      <dgm:prSet/>
      <dgm:spPr/>
      <dgm:t>
        <a:bodyPr/>
        <a:lstStyle/>
        <a:p>
          <a:endParaRPr lang="ru-RU"/>
        </a:p>
      </dgm:t>
    </dgm:pt>
    <dgm:pt modelId="{F9A989C1-5B6F-47C7-B79E-4E67448CC831}" type="sibTrans" cxnId="{6A8FC991-223A-4690-BA64-15FC8D235448}">
      <dgm:prSet/>
      <dgm:spPr/>
      <dgm:t>
        <a:bodyPr/>
        <a:lstStyle/>
        <a:p>
          <a:endParaRPr lang="ru-RU"/>
        </a:p>
      </dgm:t>
    </dgm:pt>
    <dgm:pt modelId="{6819CA27-280A-4583-B626-AD491224BC43}">
      <dgm:prSet phldrT="[Текст]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ru-RU" dirty="0" err="1" smtClean="0"/>
            <a:t>жайлоо</a:t>
          </a:r>
          <a:endParaRPr lang="ru-RU" dirty="0"/>
        </a:p>
      </dgm:t>
    </dgm:pt>
    <dgm:pt modelId="{5D8FA09F-D1B5-4D37-B4A7-A4284DBDB4C3}" type="parTrans" cxnId="{76B54241-68D9-4C71-8A96-49CA240FFBC9}">
      <dgm:prSet/>
      <dgm:spPr/>
      <dgm:t>
        <a:bodyPr/>
        <a:lstStyle/>
        <a:p>
          <a:endParaRPr lang="ru-RU"/>
        </a:p>
      </dgm:t>
    </dgm:pt>
    <dgm:pt modelId="{BE1742E0-C605-46A8-B63C-E4BDC8D50331}" type="sibTrans" cxnId="{76B54241-68D9-4C71-8A96-49CA240FFBC9}">
      <dgm:prSet/>
      <dgm:spPr/>
      <dgm:t>
        <a:bodyPr/>
        <a:lstStyle/>
        <a:p>
          <a:endParaRPr lang="ru-RU"/>
        </a:p>
      </dgm:t>
    </dgm:pt>
    <dgm:pt modelId="{588396A2-9C68-4969-8AEA-5D1AB36D3BC6}">
      <dgm:prSet phldrT="[Текст]"/>
      <dgm:spPr>
        <a:solidFill>
          <a:srgbClr val="FFC000"/>
        </a:solidFill>
      </dgm:spPr>
      <dgm:t>
        <a:bodyPr/>
        <a:lstStyle/>
        <a:p>
          <a:r>
            <a:rPr lang="ru-RU" smtClean="0"/>
            <a:t>куздоо</a:t>
          </a:r>
          <a:endParaRPr lang="ru-RU" dirty="0"/>
        </a:p>
      </dgm:t>
    </dgm:pt>
    <dgm:pt modelId="{EDFA4634-53F7-446A-83FA-E51FCE27B7E7}" type="parTrans" cxnId="{6CBA770E-EA85-4C13-9CD1-65452C018B31}">
      <dgm:prSet/>
      <dgm:spPr/>
      <dgm:t>
        <a:bodyPr/>
        <a:lstStyle/>
        <a:p>
          <a:endParaRPr lang="ru-RU"/>
        </a:p>
      </dgm:t>
    </dgm:pt>
    <dgm:pt modelId="{6F8A96E2-1866-42D3-A744-CE519BF58621}" type="sibTrans" cxnId="{6CBA770E-EA85-4C13-9CD1-65452C018B31}">
      <dgm:prSet/>
      <dgm:spPr/>
      <dgm:t>
        <a:bodyPr/>
        <a:lstStyle/>
        <a:p>
          <a:endParaRPr lang="ru-RU"/>
        </a:p>
      </dgm:t>
    </dgm:pt>
    <dgm:pt modelId="{250F5F18-27D9-48D3-A753-FB5E8A015641}" type="pres">
      <dgm:prSet presAssocID="{29B7D3DB-9782-48A4-AFB6-BE1C2F4DA894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555D794-966E-4EB3-B1FE-E2CCFA6B487A}" type="pres">
      <dgm:prSet presAssocID="{E7D7E68A-AB59-47F7-8836-78F91438FC1E}" presName="centerShape" presStyleLbl="node0" presStyleIdx="0" presStyleCnt="1"/>
      <dgm:spPr/>
    </dgm:pt>
    <dgm:pt modelId="{C2D5D849-B4B2-41B9-A5F8-19756DB0D767}" type="pres">
      <dgm:prSet presAssocID="{7271B927-F132-4CD0-8141-5BFE5D007641}" presName="node" presStyleLbl="node1" presStyleIdx="0" presStyleCnt="4">
        <dgm:presLayoutVars>
          <dgm:bulletEnabled val="1"/>
        </dgm:presLayoutVars>
      </dgm:prSet>
      <dgm:spPr/>
    </dgm:pt>
    <dgm:pt modelId="{CF870B89-136F-417E-BC79-69FC2AAFBEAC}" type="pres">
      <dgm:prSet presAssocID="{7271B927-F132-4CD0-8141-5BFE5D007641}" presName="dummy" presStyleCnt="0"/>
      <dgm:spPr/>
    </dgm:pt>
    <dgm:pt modelId="{D621A444-1053-4946-8AF0-90110D982D8F}" type="pres">
      <dgm:prSet presAssocID="{590574B6-3D99-4CF6-B21E-D34E59B871BF}" presName="sibTrans" presStyleLbl="sibTrans2D1" presStyleIdx="0" presStyleCnt="4"/>
      <dgm:spPr/>
    </dgm:pt>
    <dgm:pt modelId="{4B1AAE85-E439-4C5F-91C9-A93FA4F4AB0E}" type="pres">
      <dgm:prSet presAssocID="{71F8C7B3-EBCE-4D4B-9E49-4C7FB67F2722}" presName="node" presStyleLbl="node1" presStyleIdx="1" presStyleCnt="4">
        <dgm:presLayoutVars>
          <dgm:bulletEnabled val="1"/>
        </dgm:presLayoutVars>
      </dgm:prSet>
      <dgm:spPr/>
    </dgm:pt>
    <dgm:pt modelId="{161DA00F-5914-4C73-AB55-22913B070D4C}" type="pres">
      <dgm:prSet presAssocID="{71F8C7B3-EBCE-4D4B-9E49-4C7FB67F2722}" presName="dummy" presStyleCnt="0"/>
      <dgm:spPr/>
    </dgm:pt>
    <dgm:pt modelId="{D6704248-0C39-447A-AB18-70B1323E433B}" type="pres">
      <dgm:prSet presAssocID="{F9A989C1-5B6F-47C7-B79E-4E67448CC831}" presName="sibTrans" presStyleLbl="sibTrans2D1" presStyleIdx="1" presStyleCnt="4"/>
      <dgm:spPr/>
    </dgm:pt>
    <dgm:pt modelId="{0C2C8EBC-F03B-477D-BACD-2770942EEDB3}" type="pres">
      <dgm:prSet presAssocID="{6819CA27-280A-4583-B626-AD491224BC43}" presName="node" presStyleLbl="node1" presStyleIdx="2" presStyleCnt="4">
        <dgm:presLayoutVars>
          <dgm:bulletEnabled val="1"/>
        </dgm:presLayoutVars>
      </dgm:prSet>
      <dgm:spPr/>
    </dgm:pt>
    <dgm:pt modelId="{F06CE0B2-4D7F-4593-969A-2EDB6FFC4588}" type="pres">
      <dgm:prSet presAssocID="{6819CA27-280A-4583-B626-AD491224BC43}" presName="dummy" presStyleCnt="0"/>
      <dgm:spPr/>
    </dgm:pt>
    <dgm:pt modelId="{49BE6072-EB76-47D5-9FCE-8D0171868AC8}" type="pres">
      <dgm:prSet presAssocID="{BE1742E0-C605-46A8-B63C-E4BDC8D50331}" presName="sibTrans" presStyleLbl="sibTrans2D1" presStyleIdx="2" presStyleCnt="4"/>
      <dgm:spPr/>
    </dgm:pt>
    <dgm:pt modelId="{F1CAD889-0AA8-43D2-89BC-2900CBFF1713}" type="pres">
      <dgm:prSet presAssocID="{588396A2-9C68-4969-8AEA-5D1AB36D3BC6}" presName="node" presStyleLbl="node1" presStyleIdx="3" presStyleCnt="4">
        <dgm:presLayoutVars>
          <dgm:bulletEnabled val="1"/>
        </dgm:presLayoutVars>
      </dgm:prSet>
      <dgm:spPr/>
    </dgm:pt>
    <dgm:pt modelId="{75AE9FB2-A017-4F59-8C19-06FD6696BAA9}" type="pres">
      <dgm:prSet presAssocID="{588396A2-9C68-4969-8AEA-5D1AB36D3BC6}" presName="dummy" presStyleCnt="0"/>
      <dgm:spPr/>
    </dgm:pt>
    <dgm:pt modelId="{5D7B67BC-7455-45BC-BC46-8E560B7E8312}" type="pres">
      <dgm:prSet presAssocID="{6F8A96E2-1866-42D3-A744-CE519BF58621}" presName="sibTrans" presStyleLbl="sibTrans2D1" presStyleIdx="3" presStyleCnt="4"/>
      <dgm:spPr/>
    </dgm:pt>
  </dgm:ptLst>
  <dgm:cxnLst>
    <dgm:cxn modelId="{6CBA770E-EA85-4C13-9CD1-65452C018B31}" srcId="{E7D7E68A-AB59-47F7-8836-78F91438FC1E}" destId="{588396A2-9C68-4969-8AEA-5D1AB36D3BC6}" srcOrd="3" destOrd="0" parTransId="{EDFA4634-53F7-446A-83FA-E51FCE27B7E7}" sibTransId="{6F8A96E2-1866-42D3-A744-CE519BF58621}"/>
    <dgm:cxn modelId="{C1034A07-984D-4392-8772-BC88A355504A}" type="presOf" srcId="{BE1742E0-C605-46A8-B63C-E4BDC8D50331}" destId="{49BE6072-EB76-47D5-9FCE-8D0171868AC8}" srcOrd="0" destOrd="0" presId="urn:microsoft.com/office/officeart/2005/8/layout/radial6"/>
    <dgm:cxn modelId="{2B9D5E54-9722-4F61-81CF-B272B1A961EA}" type="presOf" srcId="{6819CA27-280A-4583-B626-AD491224BC43}" destId="{0C2C8EBC-F03B-477D-BACD-2770942EEDB3}" srcOrd="0" destOrd="0" presId="urn:microsoft.com/office/officeart/2005/8/layout/radial6"/>
    <dgm:cxn modelId="{088FF92E-E7A4-4981-B9F9-985C52CEEDEC}" type="presOf" srcId="{F9A989C1-5B6F-47C7-B79E-4E67448CC831}" destId="{D6704248-0C39-447A-AB18-70B1323E433B}" srcOrd="0" destOrd="0" presId="urn:microsoft.com/office/officeart/2005/8/layout/radial6"/>
    <dgm:cxn modelId="{76B54241-68D9-4C71-8A96-49CA240FFBC9}" srcId="{E7D7E68A-AB59-47F7-8836-78F91438FC1E}" destId="{6819CA27-280A-4583-B626-AD491224BC43}" srcOrd="2" destOrd="0" parTransId="{5D8FA09F-D1B5-4D37-B4A7-A4284DBDB4C3}" sibTransId="{BE1742E0-C605-46A8-B63C-E4BDC8D50331}"/>
    <dgm:cxn modelId="{265532AF-ACEF-4E94-8EAE-55EE48DFE871}" type="presOf" srcId="{590574B6-3D99-4CF6-B21E-D34E59B871BF}" destId="{D621A444-1053-4946-8AF0-90110D982D8F}" srcOrd="0" destOrd="0" presId="urn:microsoft.com/office/officeart/2005/8/layout/radial6"/>
    <dgm:cxn modelId="{6A8FC991-223A-4690-BA64-15FC8D235448}" srcId="{E7D7E68A-AB59-47F7-8836-78F91438FC1E}" destId="{71F8C7B3-EBCE-4D4B-9E49-4C7FB67F2722}" srcOrd="1" destOrd="0" parTransId="{A8D90C27-697C-4B6D-821A-C0AEC24778BF}" sibTransId="{F9A989C1-5B6F-47C7-B79E-4E67448CC831}"/>
    <dgm:cxn modelId="{CB7A175B-A6F9-4708-926D-9008905F7C39}" type="presOf" srcId="{E7D7E68A-AB59-47F7-8836-78F91438FC1E}" destId="{6555D794-966E-4EB3-B1FE-E2CCFA6B487A}" srcOrd="0" destOrd="0" presId="urn:microsoft.com/office/officeart/2005/8/layout/radial6"/>
    <dgm:cxn modelId="{D1646120-55E2-42D2-9BD9-D1DE21111E7D}" type="presOf" srcId="{71F8C7B3-EBCE-4D4B-9E49-4C7FB67F2722}" destId="{4B1AAE85-E439-4C5F-91C9-A93FA4F4AB0E}" srcOrd="0" destOrd="0" presId="urn:microsoft.com/office/officeart/2005/8/layout/radial6"/>
    <dgm:cxn modelId="{64EC36D1-EF59-42D3-B9EC-04AA782BE451}" type="presOf" srcId="{588396A2-9C68-4969-8AEA-5D1AB36D3BC6}" destId="{F1CAD889-0AA8-43D2-89BC-2900CBFF1713}" srcOrd="0" destOrd="0" presId="urn:microsoft.com/office/officeart/2005/8/layout/radial6"/>
    <dgm:cxn modelId="{FEAE63EA-CCBD-4102-912C-69E4A541A72F}" type="presOf" srcId="{29B7D3DB-9782-48A4-AFB6-BE1C2F4DA894}" destId="{250F5F18-27D9-48D3-A753-FB5E8A015641}" srcOrd="0" destOrd="0" presId="urn:microsoft.com/office/officeart/2005/8/layout/radial6"/>
    <dgm:cxn modelId="{5024ACE7-05B7-465C-ADD0-DC4F6EA76E0A}" srcId="{29B7D3DB-9782-48A4-AFB6-BE1C2F4DA894}" destId="{E7D7E68A-AB59-47F7-8836-78F91438FC1E}" srcOrd="0" destOrd="0" parTransId="{2980351F-BAC0-477C-ADAB-F9CC31D061D5}" sibTransId="{045BFF37-3155-45B9-849F-D9AEE32EB40D}"/>
    <dgm:cxn modelId="{DBB9604F-D7A5-4C46-BA99-1B5F2A47F918}" type="presOf" srcId="{7271B927-F132-4CD0-8141-5BFE5D007641}" destId="{C2D5D849-B4B2-41B9-A5F8-19756DB0D767}" srcOrd="0" destOrd="0" presId="urn:microsoft.com/office/officeart/2005/8/layout/radial6"/>
    <dgm:cxn modelId="{E395013A-F0F6-44A4-B6F2-6DD8EB6916B1}" srcId="{E7D7E68A-AB59-47F7-8836-78F91438FC1E}" destId="{7271B927-F132-4CD0-8141-5BFE5D007641}" srcOrd="0" destOrd="0" parTransId="{120024C2-17FB-4311-AC3D-FE83DFA1262C}" sibTransId="{590574B6-3D99-4CF6-B21E-D34E59B871BF}"/>
    <dgm:cxn modelId="{571EB06E-4C02-4EED-A042-25DC31FB7125}" type="presOf" srcId="{6F8A96E2-1866-42D3-A744-CE519BF58621}" destId="{5D7B67BC-7455-45BC-BC46-8E560B7E8312}" srcOrd="0" destOrd="0" presId="urn:microsoft.com/office/officeart/2005/8/layout/radial6"/>
    <dgm:cxn modelId="{65CF9584-41FC-42EB-B5AD-7A0D000E38BC}" type="presParOf" srcId="{250F5F18-27D9-48D3-A753-FB5E8A015641}" destId="{6555D794-966E-4EB3-B1FE-E2CCFA6B487A}" srcOrd="0" destOrd="0" presId="urn:microsoft.com/office/officeart/2005/8/layout/radial6"/>
    <dgm:cxn modelId="{FD6A5FEA-E418-4808-962F-5F8B66DD2CA4}" type="presParOf" srcId="{250F5F18-27D9-48D3-A753-FB5E8A015641}" destId="{C2D5D849-B4B2-41B9-A5F8-19756DB0D767}" srcOrd="1" destOrd="0" presId="urn:microsoft.com/office/officeart/2005/8/layout/radial6"/>
    <dgm:cxn modelId="{5548800F-B17D-486E-A52C-6B3C9D1564DE}" type="presParOf" srcId="{250F5F18-27D9-48D3-A753-FB5E8A015641}" destId="{CF870B89-136F-417E-BC79-69FC2AAFBEAC}" srcOrd="2" destOrd="0" presId="urn:microsoft.com/office/officeart/2005/8/layout/radial6"/>
    <dgm:cxn modelId="{776E3F29-A21E-4A19-A651-75680848FE7E}" type="presParOf" srcId="{250F5F18-27D9-48D3-A753-FB5E8A015641}" destId="{D621A444-1053-4946-8AF0-90110D982D8F}" srcOrd="3" destOrd="0" presId="urn:microsoft.com/office/officeart/2005/8/layout/radial6"/>
    <dgm:cxn modelId="{7504A7D1-7AC4-489C-B3DD-44AD6A646277}" type="presParOf" srcId="{250F5F18-27D9-48D3-A753-FB5E8A015641}" destId="{4B1AAE85-E439-4C5F-91C9-A93FA4F4AB0E}" srcOrd="4" destOrd="0" presId="urn:microsoft.com/office/officeart/2005/8/layout/radial6"/>
    <dgm:cxn modelId="{F8889D94-0A0F-4A5B-AB96-DE0E0DCAE3E3}" type="presParOf" srcId="{250F5F18-27D9-48D3-A753-FB5E8A015641}" destId="{161DA00F-5914-4C73-AB55-22913B070D4C}" srcOrd="5" destOrd="0" presId="urn:microsoft.com/office/officeart/2005/8/layout/radial6"/>
    <dgm:cxn modelId="{F9689F5A-D223-44E9-A246-83119652C718}" type="presParOf" srcId="{250F5F18-27D9-48D3-A753-FB5E8A015641}" destId="{D6704248-0C39-447A-AB18-70B1323E433B}" srcOrd="6" destOrd="0" presId="urn:microsoft.com/office/officeart/2005/8/layout/radial6"/>
    <dgm:cxn modelId="{F4B8BACA-06F1-4778-97FF-0E98767F1D4B}" type="presParOf" srcId="{250F5F18-27D9-48D3-A753-FB5E8A015641}" destId="{0C2C8EBC-F03B-477D-BACD-2770942EEDB3}" srcOrd="7" destOrd="0" presId="urn:microsoft.com/office/officeart/2005/8/layout/radial6"/>
    <dgm:cxn modelId="{9A2C614F-3164-460D-887D-230E1A33C56C}" type="presParOf" srcId="{250F5F18-27D9-48D3-A753-FB5E8A015641}" destId="{F06CE0B2-4D7F-4593-969A-2EDB6FFC4588}" srcOrd="8" destOrd="0" presId="urn:microsoft.com/office/officeart/2005/8/layout/radial6"/>
    <dgm:cxn modelId="{6CA78AF5-D876-4B8D-9ACD-AFB2FEEF1491}" type="presParOf" srcId="{250F5F18-27D9-48D3-A753-FB5E8A015641}" destId="{49BE6072-EB76-47D5-9FCE-8D0171868AC8}" srcOrd="9" destOrd="0" presId="urn:microsoft.com/office/officeart/2005/8/layout/radial6"/>
    <dgm:cxn modelId="{6E14812C-882E-4AAB-8D64-9FAC29078431}" type="presParOf" srcId="{250F5F18-27D9-48D3-A753-FB5E8A015641}" destId="{F1CAD889-0AA8-43D2-89BC-2900CBFF1713}" srcOrd="10" destOrd="0" presId="urn:microsoft.com/office/officeart/2005/8/layout/radial6"/>
    <dgm:cxn modelId="{084B453A-8636-4957-8B24-AF8A6F0A74B5}" type="presParOf" srcId="{250F5F18-27D9-48D3-A753-FB5E8A015641}" destId="{75AE9FB2-A017-4F59-8C19-06FD6696BAA9}" srcOrd="11" destOrd="0" presId="urn:microsoft.com/office/officeart/2005/8/layout/radial6"/>
    <dgm:cxn modelId="{125C1B8F-8952-409E-AB37-479D5EDC3B7C}" type="presParOf" srcId="{250F5F18-27D9-48D3-A753-FB5E8A015641}" destId="{5D7B67BC-7455-45BC-BC46-8E560B7E8312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7B67BC-7455-45BC-BC46-8E560B7E8312}">
      <dsp:nvSpPr>
        <dsp:cNvPr id="0" name=""/>
        <dsp:cNvSpPr/>
      </dsp:nvSpPr>
      <dsp:spPr>
        <a:xfrm>
          <a:off x="535732" y="711573"/>
          <a:ext cx="3568773" cy="3568773"/>
        </a:xfrm>
        <a:prstGeom prst="blockArc">
          <a:avLst>
            <a:gd name="adj1" fmla="val 10800000"/>
            <a:gd name="adj2" fmla="val 1620000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BE6072-EB76-47D5-9FCE-8D0171868AC8}">
      <dsp:nvSpPr>
        <dsp:cNvPr id="0" name=""/>
        <dsp:cNvSpPr/>
      </dsp:nvSpPr>
      <dsp:spPr>
        <a:xfrm>
          <a:off x="535732" y="711573"/>
          <a:ext cx="3568773" cy="3568773"/>
        </a:xfrm>
        <a:prstGeom prst="blockArc">
          <a:avLst>
            <a:gd name="adj1" fmla="val 5400000"/>
            <a:gd name="adj2" fmla="val 1080000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704248-0C39-447A-AB18-70B1323E433B}">
      <dsp:nvSpPr>
        <dsp:cNvPr id="0" name=""/>
        <dsp:cNvSpPr/>
      </dsp:nvSpPr>
      <dsp:spPr>
        <a:xfrm>
          <a:off x="535732" y="711573"/>
          <a:ext cx="3568773" cy="3568773"/>
        </a:xfrm>
        <a:prstGeom prst="blockArc">
          <a:avLst>
            <a:gd name="adj1" fmla="val 0"/>
            <a:gd name="adj2" fmla="val 540000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21A444-1053-4946-8AF0-90110D982D8F}">
      <dsp:nvSpPr>
        <dsp:cNvPr id="0" name=""/>
        <dsp:cNvSpPr/>
      </dsp:nvSpPr>
      <dsp:spPr>
        <a:xfrm>
          <a:off x="535732" y="711573"/>
          <a:ext cx="3568773" cy="3568773"/>
        </a:xfrm>
        <a:prstGeom prst="blockArc">
          <a:avLst>
            <a:gd name="adj1" fmla="val 16200000"/>
            <a:gd name="adj2" fmla="val 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55D794-966E-4EB3-B1FE-E2CCFA6B487A}">
      <dsp:nvSpPr>
        <dsp:cNvPr id="0" name=""/>
        <dsp:cNvSpPr/>
      </dsp:nvSpPr>
      <dsp:spPr>
        <a:xfrm>
          <a:off x="1498788" y="1674629"/>
          <a:ext cx="1642662" cy="1642662"/>
        </a:xfrm>
        <a:prstGeom prst="ellipse">
          <a:avLst/>
        </a:prstGeom>
        <a:solidFill>
          <a:srgbClr val="00B05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Годовой цикл кочевок</a:t>
          </a:r>
          <a:endParaRPr lang="ru-RU" sz="2100" kern="1200" dirty="0"/>
        </a:p>
      </dsp:txBody>
      <dsp:txXfrm>
        <a:off x="1739350" y="1915191"/>
        <a:ext cx="1161538" cy="1161538"/>
      </dsp:txXfrm>
    </dsp:sp>
    <dsp:sp modelId="{C2D5D849-B4B2-41B9-A5F8-19756DB0D767}">
      <dsp:nvSpPr>
        <dsp:cNvPr id="0" name=""/>
        <dsp:cNvSpPr/>
      </dsp:nvSpPr>
      <dsp:spPr>
        <a:xfrm>
          <a:off x="1745187" y="178036"/>
          <a:ext cx="1149863" cy="1149863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err="1" smtClean="0"/>
            <a:t>кыштоо</a:t>
          </a:r>
          <a:endParaRPr lang="ru-RU" sz="1500" kern="1200" dirty="0"/>
        </a:p>
      </dsp:txBody>
      <dsp:txXfrm>
        <a:off x="1913581" y="346430"/>
        <a:ext cx="813075" cy="813075"/>
      </dsp:txXfrm>
    </dsp:sp>
    <dsp:sp modelId="{4B1AAE85-E439-4C5F-91C9-A93FA4F4AB0E}">
      <dsp:nvSpPr>
        <dsp:cNvPr id="0" name=""/>
        <dsp:cNvSpPr/>
      </dsp:nvSpPr>
      <dsp:spPr>
        <a:xfrm>
          <a:off x="3488179" y="1921028"/>
          <a:ext cx="1149863" cy="1149863"/>
        </a:xfrm>
        <a:prstGeom prst="ellipse">
          <a:avLst/>
        </a:prstGeom>
        <a:solidFill>
          <a:schemeClr val="accent5">
            <a:lumMod val="75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err="1" smtClean="0"/>
            <a:t>жаздоо</a:t>
          </a:r>
          <a:endParaRPr lang="ru-RU" sz="1500" kern="1200" dirty="0"/>
        </a:p>
      </dsp:txBody>
      <dsp:txXfrm>
        <a:off x="3656573" y="2089422"/>
        <a:ext cx="813075" cy="813075"/>
      </dsp:txXfrm>
    </dsp:sp>
    <dsp:sp modelId="{0C2C8EBC-F03B-477D-BACD-2770942EEDB3}">
      <dsp:nvSpPr>
        <dsp:cNvPr id="0" name=""/>
        <dsp:cNvSpPr/>
      </dsp:nvSpPr>
      <dsp:spPr>
        <a:xfrm>
          <a:off x="1745187" y="3664020"/>
          <a:ext cx="1149863" cy="1149863"/>
        </a:xfrm>
        <a:prstGeom prst="ellipse">
          <a:avLst/>
        </a:prstGeom>
        <a:solidFill>
          <a:schemeClr val="accent4">
            <a:lumMod val="5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err="1" smtClean="0"/>
            <a:t>жайлоо</a:t>
          </a:r>
          <a:endParaRPr lang="ru-RU" sz="1500" kern="1200" dirty="0"/>
        </a:p>
      </dsp:txBody>
      <dsp:txXfrm>
        <a:off x="1913581" y="3832414"/>
        <a:ext cx="813075" cy="813075"/>
      </dsp:txXfrm>
    </dsp:sp>
    <dsp:sp modelId="{F1CAD889-0AA8-43D2-89BC-2900CBFF1713}">
      <dsp:nvSpPr>
        <dsp:cNvPr id="0" name=""/>
        <dsp:cNvSpPr/>
      </dsp:nvSpPr>
      <dsp:spPr>
        <a:xfrm>
          <a:off x="2195" y="1921028"/>
          <a:ext cx="1149863" cy="1149863"/>
        </a:xfrm>
        <a:prstGeom prst="ellipse">
          <a:avLst/>
        </a:prstGeom>
        <a:solidFill>
          <a:srgbClr val="FFC00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smtClean="0"/>
            <a:t>куздоо</a:t>
          </a:r>
          <a:endParaRPr lang="ru-RU" sz="1500" kern="1200" dirty="0"/>
        </a:p>
      </dsp:txBody>
      <dsp:txXfrm>
        <a:off x="170589" y="2089422"/>
        <a:ext cx="813075" cy="8130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F1B2E-F1A6-4054-B435-543696B6C358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2026DDE7-2269-4029-9A50-2A6AC159F1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82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F1B2E-F1A6-4054-B435-543696B6C358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026DDE7-2269-4029-9A50-2A6AC159F1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8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F1B2E-F1A6-4054-B435-543696B6C358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026DDE7-2269-4029-9A50-2A6AC159F195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765816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F1B2E-F1A6-4054-B435-543696B6C358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026DDE7-2269-4029-9A50-2A6AC159F1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90563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F1B2E-F1A6-4054-B435-543696B6C358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026DDE7-2269-4029-9A50-2A6AC159F195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435184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F1B2E-F1A6-4054-B435-543696B6C358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026DDE7-2269-4029-9A50-2A6AC159F1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14308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F1B2E-F1A6-4054-B435-543696B6C358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DDE7-2269-4029-9A50-2A6AC159F1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4900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F1B2E-F1A6-4054-B435-543696B6C358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DDE7-2269-4029-9A50-2A6AC159F1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1208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F1B2E-F1A6-4054-B435-543696B6C358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DDE7-2269-4029-9A50-2A6AC159F1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4513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F1B2E-F1A6-4054-B435-543696B6C358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026DDE7-2269-4029-9A50-2A6AC159F1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878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F1B2E-F1A6-4054-B435-543696B6C358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026DDE7-2269-4029-9A50-2A6AC159F1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2151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F1B2E-F1A6-4054-B435-543696B6C358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026DDE7-2269-4029-9A50-2A6AC159F1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7742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F1B2E-F1A6-4054-B435-543696B6C358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DDE7-2269-4029-9A50-2A6AC159F1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5418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F1B2E-F1A6-4054-B435-543696B6C358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DDE7-2269-4029-9A50-2A6AC159F1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4868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F1B2E-F1A6-4054-B435-543696B6C358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DDE7-2269-4029-9A50-2A6AC159F1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8367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F1B2E-F1A6-4054-B435-543696B6C358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026DDE7-2269-4029-9A50-2A6AC159F1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9448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F1B2E-F1A6-4054-B435-543696B6C358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026DDE7-2269-4029-9A50-2A6AC159F1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0186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10937" y="682388"/>
            <a:ext cx="9293675" cy="189703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Вопросы устойчивого потребления в традициях кыргызского народа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048" y="2961564"/>
            <a:ext cx="4899546" cy="2519017"/>
          </a:xfrm>
        </p:spPr>
        <p:txBody>
          <a:bodyPr>
            <a:normAutofit/>
          </a:bodyPr>
          <a:lstStyle/>
          <a:p>
            <a:r>
              <a:rPr lang="ru-RU" sz="2800" dirty="0" err="1" smtClean="0"/>
              <a:t>Джунушалиева</a:t>
            </a:r>
            <a:r>
              <a:rPr lang="ru-RU" sz="2800" dirty="0" smtClean="0"/>
              <a:t> К.К.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1728" y="2961564"/>
            <a:ext cx="5332863" cy="3555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1116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8741" y="624110"/>
            <a:ext cx="8175008" cy="795257"/>
          </a:xfrm>
        </p:spPr>
        <p:txBody>
          <a:bodyPr/>
          <a:lstStyle/>
          <a:p>
            <a:r>
              <a:rPr lang="ru-RU" dirty="0" smtClean="0"/>
              <a:t>Прикладное творчество </a:t>
            </a:r>
            <a:r>
              <a:rPr lang="ru-RU" dirty="0" err="1" smtClean="0"/>
              <a:t>кыргызов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8740" y="1705969"/>
            <a:ext cx="6196084" cy="4735773"/>
          </a:xfrm>
        </p:spPr>
        <p:txBody>
          <a:bodyPr>
            <a:normAutofit/>
          </a:bodyPr>
          <a:lstStyle/>
          <a:p>
            <a:r>
              <a:rPr lang="ru-RU" dirty="0" err="1"/>
              <a:t>Курак</a:t>
            </a:r>
            <a:r>
              <a:rPr lang="ru-RU" dirty="0"/>
              <a:t> – лоскутное шитьё. Название </a:t>
            </a:r>
            <a:r>
              <a:rPr lang="ru-RU" dirty="0" err="1"/>
              <a:t>курак</a:t>
            </a:r>
            <a:r>
              <a:rPr lang="ru-RU" dirty="0"/>
              <a:t> происходит от слова «кура», что означает сшивание вместе или составление из отдельных частей. </a:t>
            </a:r>
            <a:endParaRPr lang="ru-RU" dirty="0" smtClean="0"/>
          </a:p>
          <a:p>
            <a:r>
              <a:rPr lang="ru-RU" dirty="0" smtClean="0"/>
              <a:t>Посредством </a:t>
            </a:r>
            <a:r>
              <a:rPr lang="ru-RU" dirty="0"/>
              <a:t>этой техники шьются шляпы, детская одежда, одеяла для колыбелей, свадебные шторы, матрасы, подушки, чехлы для седел, сумки или ковры. </a:t>
            </a:r>
            <a:endParaRPr lang="ru-RU" dirty="0" smtClean="0"/>
          </a:p>
          <a:p>
            <a:r>
              <a:rPr lang="ru-RU" dirty="0" smtClean="0"/>
              <a:t>Считается</a:t>
            </a:r>
            <a:r>
              <a:rPr lang="ru-RU" dirty="0"/>
              <a:t>, что лоскуты обладают магическими свойствами: так, рубашка </a:t>
            </a:r>
            <a:r>
              <a:rPr lang="ru-RU" dirty="0" err="1"/>
              <a:t>кырк</a:t>
            </a:r>
            <a:r>
              <a:rPr lang="ru-RU" dirty="0"/>
              <a:t> </a:t>
            </a:r>
            <a:r>
              <a:rPr lang="ru-RU" dirty="0" err="1"/>
              <a:t>койнок</a:t>
            </a:r>
            <a:r>
              <a:rPr lang="ru-RU" dirty="0"/>
              <a:t> шьется из лоскутов от 40 соседей на 40 дней новорожденного. </a:t>
            </a:r>
            <a:endParaRPr lang="ru-RU" dirty="0" smtClean="0"/>
          </a:p>
          <a:p>
            <a:r>
              <a:rPr lang="ru-RU" dirty="0" smtClean="0"/>
              <a:t>Особенно </a:t>
            </a:r>
            <a:r>
              <a:rPr lang="ru-RU" dirty="0"/>
              <a:t>ценятся черные и белые лоскуты, которые используются для геометрических узоров: глаз верблюда, журавль, амулет, звезда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8403410" y="442215"/>
            <a:ext cx="2811440" cy="476574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6256" y="4471272"/>
            <a:ext cx="4765744" cy="2270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7394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968" y="313899"/>
            <a:ext cx="7997588" cy="968991"/>
          </a:xfrm>
        </p:spPr>
        <p:txBody>
          <a:bodyPr/>
          <a:lstStyle/>
          <a:p>
            <a:r>
              <a:rPr lang="ru-RU" dirty="0"/>
              <a:t>Прикладное творчество </a:t>
            </a:r>
            <a:r>
              <a:rPr lang="ru-RU" dirty="0" err="1"/>
              <a:t>кыргызов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6601" y="1146411"/>
            <a:ext cx="7110485" cy="5711589"/>
          </a:xfrm>
        </p:spPr>
        <p:txBody>
          <a:bodyPr>
            <a:normAutofit fontScale="62500" lnSpcReduction="20000"/>
          </a:bodyPr>
          <a:lstStyle/>
          <a:p>
            <a:endParaRPr lang="ru-RU" sz="2200" dirty="0" smtClean="0"/>
          </a:p>
          <a:p>
            <a:r>
              <a:rPr lang="ru-RU" sz="2600" dirty="0" smtClean="0"/>
              <a:t>Ала-</a:t>
            </a:r>
            <a:r>
              <a:rPr lang="ru-RU" sz="2600" dirty="0" err="1" smtClean="0"/>
              <a:t>кийиз</a:t>
            </a:r>
            <a:r>
              <a:rPr lang="ru-RU" sz="2600" dirty="0" smtClean="0"/>
              <a:t> </a:t>
            </a:r>
            <a:r>
              <a:rPr lang="ru-RU" sz="2600" dirty="0"/>
              <a:t>– ещё одна разновидность войлочных ковров, напоминающая </a:t>
            </a:r>
            <a:r>
              <a:rPr lang="ru-RU" sz="2600" dirty="0" err="1"/>
              <a:t>ширдак</a:t>
            </a:r>
            <a:r>
              <a:rPr lang="ru-RU" sz="2600" dirty="0"/>
              <a:t>, но процесс изготовления здесь совсем другой</a:t>
            </a:r>
            <a:r>
              <a:rPr lang="ru-RU" sz="2600" dirty="0" smtClean="0"/>
              <a:t>.</a:t>
            </a:r>
          </a:p>
          <a:p>
            <a:r>
              <a:rPr lang="ru-RU" sz="2600" dirty="0" smtClean="0"/>
              <a:t> </a:t>
            </a:r>
            <a:r>
              <a:rPr lang="ru-RU" sz="2600" dirty="0"/>
              <a:t>В то время как для </a:t>
            </a:r>
            <a:r>
              <a:rPr lang="ru-RU" sz="2600" dirty="0" err="1"/>
              <a:t>ширдака</a:t>
            </a:r>
            <a:r>
              <a:rPr lang="ru-RU" sz="2600" dirty="0"/>
              <a:t> используются большие полотна войлока, ала-</a:t>
            </a:r>
            <a:r>
              <a:rPr lang="ru-RU" sz="2600" dirty="0" err="1"/>
              <a:t>кийиз</a:t>
            </a:r>
            <a:r>
              <a:rPr lang="ru-RU" sz="2600" dirty="0"/>
              <a:t> делается из маленьких лоскутов войлока, наложенных друг на друга. </a:t>
            </a:r>
            <a:endParaRPr lang="ru-RU" sz="2600" dirty="0" smtClean="0"/>
          </a:p>
          <a:p>
            <a:r>
              <a:rPr lang="ru-RU" sz="2600" dirty="0" smtClean="0"/>
              <a:t>После </a:t>
            </a:r>
            <a:r>
              <a:rPr lang="ru-RU" sz="2600" dirty="0"/>
              <a:t>этого весь ковер пропитывают теплой водой и сворачивают, чтобы соединить слои. В результате получается полотно без четких границ, которые как бы перетекают одна в другую, создавая рисунок. </a:t>
            </a:r>
            <a:endParaRPr lang="ru-RU" sz="2600" dirty="0" smtClean="0"/>
          </a:p>
          <a:p>
            <a:r>
              <a:rPr lang="ru-RU" sz="2600" dirty="0" smtClean="0"/>
              <a:t>Хотя </a:t>
            </a:r>
            <a:r>
              <a:rPr lang="ru-RU" sz="2600" dirty="0"/>
              <a:t>ала-</a:t>
            </a:r>
            <a:r>
              <a:rPr lang="ru-RU" sz="2600" dirty="0" err="1"/>
              <a:t>кийиз</a:t>
            </a:r>
            <a:r>
              <a:rPr lang="ru-RU" sz="2600" dirty="0"/>
              <a:t> не такие прочные, как </a:t>
            </a:r>
            <a:r>
              <a:rPr lang="ru-RU" sz="2600" dirty="0" err="1"/>
              <a:t>ширдаки</a:t>
            </a:r>
            <a:r>
              <a:rPr lang="ru-RU" sz="2600" dirty="0"/>
              <a:t>, их узоры более красочные и сложные.</a:t>
            </a:r>
          </a:p>
          <a:p>
            <a:endParaRPr lang="ru-RU" sz="2600" dirty="0" smtClean="0"/>
          </a:p>
          <a:p>
            <a:r>
              <a:rPr lang="ru-RU" sz="2600" dirty="0" smtClean="0"/>
              <a:t>Чий </a:t>
            </a:r>
            <a:r>
              <a:rPr lang="ru-RU" sz="2600" dirty="0"/>
              <a:t>– травянистое растение, встречающееся в степи, из сухих стеблей которого плетутся циновки. </a:t>
            </a:r>
            <a:endParaRPr lang="ru-RU" sz="2600" dirty="0" smtClean="0"/>
          </a:p>
          <a:p>
            <a:r>
              <a:rPr lang="ru-RU" sz="2600" dirty="0" smtClean="0"/>
              <a:t>Они </a:t>
            </a:r>
            <a:r>
              <a:rPr lang="ru-RU" sz="2600" dirty="0"/>
              <a:t>могут быть обычными или с какими-нибудь узорами. Чий часто используются в юртах как дополнительная изоляция или укладывается под ковры для защиты от сырости. </a:t>
            </a:r>
            <a:endParaRPr lang="ru-RU" sz="2600" dirty="0" smtClean="0"/>
          </a:p>
          <a:p>
            <a:r>
              <a:rPr lang="ru-RU" sz="2600" dirty="0" smtClean="0"/>
              <a:t>Эти </a:t>
            </a:r>
            <a:r>
              <a:rPr lang="ru-RU" sz="2600" dirty="0"/>
              <a:t>маты также играют важную роль в процессе валяния при изготовлении </a:t>
            </a:r>
            <a:r>
              <a:rPr lang="ru-RU" sz="2600" dirty="0" err="1"/>
              <a:t>ширдаков</a:t>
            </a:r>
            <a:r>
              <a:rPr lang="ru-RU" sz="2600" dirty="0"/>
              <a:t> и ала-</a:t>
            </a:r>
            <a:r>
              <a:rPr lang="ru-RU" sz="2600" dirty="0" err="1"/>
              <a:t>кийиз</a:t>
            </a:r>
            <a:r>
              <a:rPr lang="ru-RU" sz="2600" dirty="0"/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9964" y="968991"/>
            <a:ext cx="3993202" cy="264766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4378" y="3674917"/>
            <a:ext cx="3904373" cy="3183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664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Одежда </a:t>
            </a:r>
            <a:r>
              <a:rPr lang="ru-RU" dirty="0" err="1" smtClean="0"/>
              <a:t>кыргызов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3082" y="1904999"/>
            <a:ext cx="6073252" cy="4645925"/>
          </a:xfrm>
        </p:spPr>
        <p:txBody>
          <a:bodyPr>
            <a:normAutofit/>
          </a:bodyPr>
          <a:lstStyle/>
          <a:p>
            <a:r>
              <a:rPr lang="ru-RU" sz="2000" dirty="0"/>
              <a:t>В кыргызской одежде отражен кочевой образ жизни, видны особенности различных регионов. Превалируют натуральные материалы: шерсть, войлок, кожа, грубые ткани. В дизайне используются орнаменты и темы, вдохновленные природой и племенными традициями. </a:t>
            </a:r>
            <a:endParaRPr lang="ru-RU" sz="2000" dirty="0" smtClean="0"/>
          </a:p>
          <a:p>
            <a:r>
              <a:rPr lang="ru-RU" sz="2000" dirty="0" smtClean="0"/>
              <a:t>Колпак </a:t>
            </a:r>
            <a:r>
              <a:rPr lang="ru-RU" sz="2000" dirty="0"/>
              <a:t>сделанная из белого войлока, обычно носится </a:t>
            </a:r>
            <a:r>
              <a:rPr lang="ru-RU" sz="2000" dirty="0" smtClean="0"/>
              <a:t>мужчинами</a:t>
            </a:r>
          </a:p>
          <a:p>
            <a:r>
              <a:rPr lang="ru-RU" sz="2000" dirty="0" smtClean="0"/>
              <a:t>Мужчины </a:t>
            </a:r>
            <a:r>
              <a:rPr lang="ru-RU" sz="2000" dirty="0"/>
              <a:t>также носили </a:t>
            </a:r>
            <a:r>
              <a:rPr lang="ru-RU" sz="2000" dirty="0" err="1"/>
              <a:t>чапан</a:t>
            </a:r>
            <a:r>
              <a:rPr lang="ru-RU" sz="2000" dirty="0"/>
              <a:t> - пальто с высоким воротником - и замшевые или кожаные брюки.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3248" y="452032"/>
            <a:ext cx="3261364" cy="270060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8768" y="2979697"/>
            <a:ext cx="5067300" cy="393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4958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3082" y="218364"/>
            <a:ext cx="5254388" cy="859809"/>
          </a:xfrm>
        </p:spPr>
        <p:txBody>
          <a:bodyPr/>
          <a:lstStyle/>
          <a:p>
            <a:r>
              <a:rPr lang="ru-RU" dirty="0"/>
              <a:t>Одежда </a:t>
            </a:r>
            <a:r>
              <a:rPr lang="ru-RU" dirty="0" err="1"/>
              <a:t>кыргызов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2955" y="1078173"/>
            <a:ext cx="5281683" cy="5404513"/>
          </a:xfrm>
        </p:spPr>
        <p:txBody>
          <a:bodyPr>
            <a:normAutofit/>
          </a:bodyPr>
          <a:lstStyle/>
          <a:p>
            <a:r>
              <a:rPr lang="ru-RU" sz="2000" dirty="0"/>
              <a:t>Женщины часто носили </a:t>
            </a:r>
            <a:r>
              <a:rPr lang="ru-RU" sz="2000" dirty="0" err="1"/>
              <a:t>белдемчи</a:t>
            </a:r>
            <a:r>
              <a:rPr lang="ru-RU" sz="2000" dirty="0"/>
              <a:t>, юбку с разрезом спереди, которая надевалась поверх основного халата или платья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 </a:t>
            </a:r>
            <a:r>
              <a:rPr lang="ru-RU" sz="2000" dirty="0"/>
              <a:t>Для торжественных случаев принято было надевать платья с оборками на рукавах и юбке в комплекте с расшитыми жилетами и конусообразными шляпами с перьями в верхней части (так называемые </a:t>
            </a:r>
            <a:r>
              <a:rPr lang="ru-RU" sz="2000" dirty="0" err="1"/>
              <a:t>шокуло</a:t>
            </a:r>
            <a:r>
              <a:rPr lang="ru-RU" sz="2000" dirty="0"/>
              <a:t>). </a:t>
            </a:r>
            <a:endParaRPr lang="ru-RU" sz="2000" dirty="0" smtClean="0"/>
          </a:p>
          <a:p>
            <a:endParaRPr lang="ru-RU" sz="2000" dirty="0" smtClean="0"/>
          </a:p>
          <a:p>
            <a:r>
              <a:rPr lang="ru-RU" sz="2000" dirty="0" smtClean="0"/>
              <a:t>Ещё </a:t>
            </a:r>
            <a:r>
              <a:rPr lang="ru-RU" sz="2000" dirty="0"/>
              <a:t>женщины носили </a:t>
            </a:r>
            <a:r>
              <a:rPr lang="ru-RU" sz="2000" dirty="0" err="1"/>
              <a:t>элечек</a:t>
            </a:r>
            <a:r>
              <a:rPr lang="ru-RU" sz="2000" dirty="0"/>
              <a:t> – </a:t>
            </a:r>
            <a:r>
              <a:rPr lang="ru-RU" sz="2000" dirty="0" smtClean="0"/>
              <a:t>обернутую </a:t>
            </a:r>
            <a:r>
              <a:rPr lang="ru-RU" sz="2000" dirty="0"/>
              <a:t>вокруг </a:t>
            </a:r>
            <a:r>
              <a:rPr lang="ru-RU" sz="2000" dirty="0" smtClean="0"/>
              <a:t>головы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917" y="3624735"/>
            <a:ext cx="3177805" cy="317780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9798" y="341195"/>
            <a:ext cx="3440975" cy="31615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0854" y="1698119"/>
            <a:ext cx="2598944" cy="3446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6475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377" y="624110"/>
            <a:ext cx="3684895" cy="645132"/>
          </a:xfrm>
        </p:spPr>
        <p:txBody>
          <a:bodyPr/>
          <a:lstStyle/>
          <a:p>
            <a:r>
              <a:rPr lang="ru-RU" dirty="0" smtClean="0"/>
              <a:t>обряды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2830" y="1269242"/>
            <a:ext cx="6892119" cy="5390865"/>
          </a:xfrm>
        </p:spPr>
        <p:txBody>
          <a:bodyPr>
            <a:normAutofit/>
          </a:bodyPr>
          <a:lstStyle/>
          <a:p>
            <a:r>
              <a:rPr lang="ru-RU" dirty="0"/>
              <a:t>Каждое значительное событие </a:t>
            </a:r>
            <a:r>
              <a:rPr lang="ru-RU" dirty="0" err="1"/>
              <a:t>кыргызов</a:t>
            </a:r>
            <a:r>
              <a:rPr lang="ru-RU" dirty="0"/>
              <a:t>-кочевников сопровождалось </a:t>
            </a:r>
            <a:r>
              <a:rPr lang="ru-RU" dirty="0" smtClean="0"/>
              <a:t>обрядами</a:t>
            </a:r>
            <a:r>
              <a:rPr lang="ru-RU" dirty="0"/>
              <a:t>, корнями уходящими в глубокую древность. </a:t>
            </a:r>
            <a:endParaRPr lang="ru-RU" dirty="0" smtClean="0"/>
          </a:p>
          <a:p>
            <a:r>
              <a:rPr lang="ru-RU" dirty="0" smtClean="0"/>
              <a:t>Жизнь </a:t>
            </a:r>
            <a:r>
              <a:rPr lang="ru-RU" dirty="0"/>
              <a:t>была выстроена просто и мудро в гармонии с природными циклами и средой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Отсчет времен года начинался с подготовки к кочевке ранней весной, затем следовала сама кочевка, когда аилы передвигались вверх вдоль рек в поисках тучных пастбищ — жизни на летнем </a:t>
            </a:r>
            <a:r>
              <a:rPr lang="ru-RU" dirty="0" err="1"/>
              <a:t>джайлоо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/>
              <a:t>Потом кочевники начинали готовиться к осеннему сходу в долины и подготовке к зимовью. Выстроенная система обычаев и традиций, сохраненная народной памятью, была привязана к этому циклу, задавала кочевнику ценностные ориентиры и наполняла смыслом и глубиной его жизнь.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4949" y="346174"/>
            <a:ext cx="5201784" cy="3461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2429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обряды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У </a:t>
            </a:r>
            <a:r>
              <a:rPr lang="ru-RU" dirty="0" err="1"/>
              <a:t>кыргызов</a:t>
            </a:r>
            <a:r>
              <a:rPr lang="ru-RU" dirty="0"/>
              <a:t> можно видеть, что вся культура, язык, обычаи, традиции – все привязано к определенной среде, к кочевому образу жизни, к жизни в среде, где главным видом хозяйственной деятельности является скот и кочевое скотоводство. </a:t>
            </a:r>
            <a:endParaRPr lang="ru-RU" dirty="0" smtClean="0"/>
          </a:p>
          <a:p>
            <a:r>
              <a:rPr lang="ru-RU" dirty="0" smtClean="0"/>
              <a:t>Главной </a:t>
            </a:r>
            <a:r>
              <a:rPr lang="ru-RU" dirty="0"/>
              <a:t>задачей при этом, осознанно или неосознанно, было </a:t>
            </a:r>
            <a:r>
              <a:rPr lang="ru-RU" dirty="0" err="1"/>
              <a:t>неистощительное</a:t>
            </a:r>
            <a:r>
              <a:rPr lang="ru-RU" dirty="0"/>
              <a:t> использование пастбищ. В эту культуру, традиции были вмонтированы очень многие предписания и ограничения, связанные с взаимодействием с биологической средой. </a:t>
            </a:r>
            <a:endParaRPr lang="ru-RU" dirty="0" smtClean="0"/>
          </a:p>
          <a:p>
            <a:r>
              <a:rPr lang="ru-RU" dirty="0" smtClean="0"/>
              <a:t>Поэтому </a:t>
            </a:r>
            <a:r>
              <a:rPr lang="ru-RU" dirty="0"/>
              <a:t>биологическое разнообразие нашло свое адекватное отражение в кочевой культуре, и кочевая культура тоже была адекватна разнообразию, в которую был включен кочевой народ.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58553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воспитывали детей?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В воспитании подрастающего поколения применяли народные методы, такие как объяснение, обман и испуг (</a:t>
            </a:r>
            <a:r>
              <a:rPr lang="ru-RU" dirty="0" err="1"/>
              <a:t>түшүндүрүү</a:t>
            </a:r>
            <a:r>
              <a:rPr lang="ru-RU" dirty="0"/>
              <a:t>, </a:t>
            </a:r>
            <a:r>
              <a:rPr lang="ru-RU" dirty="0" err="1"/>
              <a:t>алдоо</a:t>
            </a:r>
            <a:r>
              <a:rPr lang="ru-RU" dirty="0"/>
              <a:t>, </a:t>
            </a:r>
            <a:r>
              <a:rPr lang="ru-RU" dirty="0" err="1"/>
              <a:t>коркутуу</a:t>
            </a:r>
            <a:r>
              <a:rPr lang="ru-RU" dirty="0"/>
              <a:t>). Например, если будешь трогать лягушку, станешь рябым, не навреди птенцу в гнезде, не трогай его руками; </a:t>
            </a:r>
            <a:endParaRPr lang="ru-RU" dirty="0" smtClean="0"/>
          </a:p>
          <a:p>
            <a:r>
              <a:rPr lang="ru-RU" dirty="0" smtClean="0"/>
              <a:t>не </a:t>
            </a:r>
            <a:r>
              <a:rPr lang="ru-RU" dirty="0"/>
              <a:t>ломай ветку, не топчи траву, а то не вырастешь</a:t>
            </a:r>
            <a:r>
              <a:rPr lang="ru-RU" dirty="0" smtClean="0"/>
              <a:t>;</a:t>
            </a:r>
          </a:p>
          <a:p>
            <a:r>
              <a:rPr lang="ru-RU" dirty="0" smtClean="0"/>
              <a:t> </a:t>
            </a:r>
            <a:r>
              <a:rPr lang="ru-RU" dirty="0"/>
              <a:t>не трогай ласточку, скворца, убереги себя от проклятий </a:t>
            </a:r>
            <a:r>
              <a:rPr lang="ru-RU" dirty="0" err="1"/>
              <a:t>и.т.д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Прививая </a:t>
            </a:r>
            <a:r>
              <a:rPr lang="ru-RU" dirty="0"/>
              <a:t>детям любовь и бережное отношение к природе, </a:t>
            </a:r>
            <a:r>
              <a:rPr lang="ru-RU" dirty="0" err="1"/>
              <a:t>кыргызы</a:t>
            </a:r>
            <a:r>
              <a:rPr lang="ru-RU" dirty="0"/>
              <a:t> часто применяли слова благословение, святое, грех, добро (</a:t>
            </a:r>
            <a:r>
              <a:rPr lang="ru-RU" dirty="0" err="1"/>
              <a:t>убал</a:t>
            </a:r>
            <a:r>
              <a:rPr lang="ru-RU" dirty="0"/>
              <a:t>, </a:t>
            </a:r>
            <a:r>
              <a:rPr lang="ru-RU" dirty="0" err="1"/>
              <a:t>сооп</a:t>
            </a:r>
            <a:r>
              <a:rPr lang="ru-RU" dirty="0"/>
              <a:t>, </a:t>
            </a:r>
            <a:r>
              <a:rPr lang="ru-RU" dirty="0" err="1"/>
              <a:t>ыйык</a:t>
            </a:r>
            <a:r>
              <a:rPr lang="ru-RU" dirty="0"/>
              <a:t>), </a:t>
            </a:r>
            <a:endParaRPr lang="ru-RU" dirty="0" smtClean="0"/>
          </a:p>
          <a:p>
            <a:r>
              <a:rPr lang="ru-RU" dirty="0" smtClean="0"/>
              <a:t>Они </a:t>
            </a:r>
            <a:r>
              <a:rPr lang="ru-RU" dirty="0"/>
              <a:t>оказывали сильное воздействие на сознание ребенка </a:t>
            </a:r>
            <a:endParaRPr lang="ru-RU" dirty="0" smtClean="0"/>
          </a:p>
          <a:p>
            <a:r>
              <a:rPr lang="ru-RU" dirty="0" smtClean="0"/>
              <a:t>Если </a:t>
            </a:r>
            <a:r>
              <a:rPr lang="ru-RU" dirty="0"/>
              <a:t>человек согрешил, убив или уничтожив живое, то пугали, что это обернется грешнику когда-нибудь неудачей. </a:t>
            </a:r>
            <a:endParaRPr lang="ru-RU" dirty="0" smtClean="0"/>
          </a:p>
          <a:p>
            <a:r>
              <a:rPr lang="ru-RU" dirty="0" err="1" smtClean="0"/>
              <a:t>Кыргызы</a:t>
            </a:r>
            <a:r>
              <a:rPr lang="ru-RU" dirty="0" smtClean="0"/>
              <a:t> </a:t>
            </a:r>
            <a:r>
              <a:rPr lang="ru-RU" dirty="0"/>
              <a:t>учили своих детей трудолюбию, сажали деревья, прокладывали тропы для животных, очищали водоемы, проявляли большую заботу по отношению к раненым животным и растениям, очищали родники. При этом говорили, что получив благословение, человек достигнет больших успехов</a:t>
            </a:r>
          </a:p>
        </p:txBody>
      </p:sp>
    </p:spTree>
    <p:extLst>
      <p:ext uri="{BB962C8B-B14F-4D97-AF65-F5344CB8AC3E}">
        <p14:creationId xmlns:p14="http://schemas.microsoft.com/office/powerpoint/2010/main" val="38947075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5661" y="109182"/>
            <a:ext cx="5827594" cy="791570"/>
          </a:xfrm>
        </p:spPr>
        <p:txBody>
          <a:bodyPr/>
          <a:lstStyle/>
          <a:p>
            <a:r>
              <a:rPr lang="ru-RU" dirty="0" smtClean="0"/>
              <a:t> Кочевое скотоводство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5660" y="1009934"/>
            <a:ext cx="6646459" cy="5745708"/>
          </a:xfrm>
        </p:spPr>
        <p:txBody>
          <a:bodyPr>
            <a:normAutofit fontScale="47500" lnSpcReduction="20000"/>
          </a:bodyPr>
          <a:lstStyle/>
          <a:p>
            <a:endParaRPr lang="ru-RU" dirty="0" smtClean="0"/>
          </a:p>
          <a:p>
            <a:r>
              <a:rPr lang="ru-RU" sz="5100" dirty="0" smtClean="0"/>
              <a:t>Годовой </a:t>
            </a:r>
            <a:r>
              <a:rPr lang="ru-RU" sz="5100" dirty="0"/>
              <a:t>цикл кочевок включал в себя смену пастбищ: </a:t>
            </a:r>
            <a:endParaRPr lang="ru-RU" sz="5100" dirty="0" smtClean="0"/>
          </a:p>
          <a:p>
            <a:endParaRPr lang="ru-RU" sz="5100" dirty="0" smtClean="0"/>
          </a:p>
          <a:p>
            <a:r>
              <a:rPr lang="ru-RU" sz="5100" dirty="0" smtClean="0"/>
              <a:t>зимних </a:t>
            </a:r>
            <a:r>
              <a:rPr lang="ru-RU" sz="5100" dirty="0"/>
              <a:t>(</a:t>
            </a:r>
            <a:r>
              <a:rPr lang="ru-RU" sz="5100" dirty="0" err="1"/>
              <a:t>кыштоо</a:t>
            </a:r>
            <a:r>
              <a:rPr lang="ru-RU" sz="5100" dirty="0"/>
              <a:t>), </a:t>
            </a:r>
            <a:r>
              <a:rPr lang="ru-RU" sz="5100" dirty="0" smtClean="0"/>
              <a:t>весенних </a:t>
            </a:r>
            <a:r>
              <a:rPr lang="ru-RU" sz="5100" dirty="0"/>
              <a:t>(</a:t>
            </a:r>
            <a:r>
              <a:rPr lang="ru-RU" sz="5100" dirty="0" err="1"/>
              <a:t>жаздоо</a:t>
            </a:r>
            <a:r>
              <a:rPr lang="ru-RU" sz="5100" dirty="0"/>
              <a:t>), </a:t>
            </a:r>
            <a:r>
              <a:rPr lang="ru-RU" sz="5100" dirty="0" smtClean="0"/>
              <a:t>летних </a:t>
            </a:r>
            <a:r>
              <a:rPr lang="ru-RU" sz="5100" dirty="0"/>
              <a:t>(</a:t>
            </a:r>
            <a:r>
              <a:rPr lang="ru-RU" sz="5100" dirty="0" err="1"/>
              <a:t>жайлоо</a:t>
            </a:r>
            <a:r>
              <a:rPr lang="ru-RU" sz="5100" dirty="0" smtClean="0"/>
              <a:t>), </a:t>
            </a:r>
            <a:r>
              <a:rPr lang="ru-RU" sz="5100" dirty="0"/>
              <a:t>осенних (</a:t>
            </a:r>
            <a:r>
              <a:rPr lang="ru-RU" sz="5100" dirty="0" err="1"/>
              <a:t>күздөө</a:t>
            </a:r>
            <a:r>
              <a:rPr lang="ru-RU" sz="5100" dirty="0" smtClean="0"/>
              <a:t>).</a:t>
            </a:r>
          </a:p>
          <a:p>
            <a:pPr marL="0" indent="0">
              <a:buNone/>
            </a:pPr>
            <a:r>
              <a:rPr lang="ru-RU" sz="5100" dirty="0" smtClean="0"/>
              <a:t> </a:t>
            </a:r>
          </a:p>
          <a:p>
            <a:pPr marL="0" indent="0">
              <a:buNone/>
            </a:pPr>
            <a:endParaRPr lang="ru-RU" sz="4500" b="1" dirty="0"/>
          </a:p>
          <a:p>
            <a:pPr marL="0" indent="0">
              <a:buNone/>
            </a:pPr>
            <a:r>
              <a:rPr lang="ru-RU" sz="4500" b="1" dirty="0" smtClean="0"/>
              <a:t>В </a:t>
            </a:r>
            <a:r>
              <a:rPr lang="ru-RU" sz="4500" b="1" dirty="0"/>
              <a:t>народе говорили:</a:t>
            </a:r>
          </a:p>
          <a:p>
            <a:r>
              <a:rPr lang="ru-RU" sz="4500" dirty="0" err="1"/>
              <a:t>Жаз</a:t>
            </a:r>
            <a:r>
              <a:rPr lang="ru-RU" sz="4500" dirty="0"/>
              <a:t> – </a:t>
            </a:r>
            <a:r>
              <a:rPr lang="ru-RU" sz="4500" dirty="0" err="1" smtClean="0"/>
              <a:t>аракет</a:t>
            </a:r>
            <a:r>
              <a:rPr lang="ru-RU" sz="4500" dirty="0" smtClean="0"/>
              <a:t>, </a:t>
            </a:r>
            <a:r>
              <a:rPr lang="ru-RU" sz="4500" dirty="0" err="1" smtClean="0"/>
              <a:t>Жай</a:t>
            </a:r>
            <a:r>
              <a:rPr lang="ru-RU" sz="4500" dirty="0" smtClean="0"/>
              <a:t> </a:t>
            </a:r>
            <a:r>
              <a:rPr lang="ru-RU" sz="4500" dirty="0"/>
              <a:t>– </a:t>
            </a:r>
            <a:r>
              <a:rPr lang="ru-RU" sz="4500" dirty="0" err="1" smtClean="0"/>
              <a:t>береке</a:t>
            </a:r>
            <a:r>
              <a:rPr lang="ru-RU" sz="4500" dirty="0" smtClean="0"/>
              <a:t>, </a:t>
            </a:r>
            <a:r>
              <a:rPr lang="ru-RU" sz="4500" dirty="0" err="1" smtClean="0"/>
              <a:t>Күз</a:t>
            </a:r>
            <a:r>
              <a:rPr lang="ru-RU" sz="4500" dirty="0" smtClean="0"/>
              <a:t> </a:t>
            </a:r>
            <a:r>
              <a:rPr lang="ru-RU" sz="4500" dirty="0"/>
              <a:t>– </a:t>
            </a:r>
            <a:r>
              <a:rPr lang="ru-RU" sz="4500" dirty="0" err="1" smtClean="0"/>
              <a:t>киреше</a:t>
            </a:r>
            <a:r>
              <a:rPr lang="ru-RU" sz="4500" dirty="0" smtClean="0"/>
              <a:t>, Кыш </a:t>
            </a:r>
            <a:r>
              <a:rPr lang="ru-RU" sz="4500" dirty="0"/>
              <a:t>– </a:t>
            </a:r>
            <a:r>
              <a:rPr lang="ru-RU" sz="4500" dirty="0" err="1" smtClean="0"/>
              <a:t>чыгаша</a:t>
            </a:r>
            <a:r>
              <a:rPr lang="ru-RU" sz="4500" dirty="0" smtClean="0"/>
              <a:t>. Весна </a:t>
            </a:r>
            <a:r>
              <a:rPr lang="ru-RU" sz="4500" dirty="0"/>
              <a:t>– действие,</a:t>
            </a:r>
            <a:br>
              <a:rPr lang="ru-RU" sz="4500" dirty="0"/>
            </a:br>
            <a:r>
              <a:rPr lang="ru-RU" sz="4500" dirty="0"/>
              <a:t>Лето – </a:t>
            </a:r>
            <a:r>
              <a:rPr lang="ru-RU" sz="4500" dirty="0" smtClean="0"/>
              <a:t>благодать, Осень </a:t>
            </a:r>
            <a:r>
              <a:rPr lang="ru-RU" sz="4500" dirty="0"/>
              <a:t>– </a:t>
            </a:r>
            <a:r>
              <a:rPr lang="ru-RU" sz="4500" dirty="0" smtClean="0"/>
              <a:t>прибыль, Зима </a:t>
            </a:r>
            <a:r>
              <a:rPr lang="ru-RU" sz="4500" dirty="0"/>
              <a:t>– расход.</a:t>
            </a:r>
          </a:p>
          <a:p>
            <a:endParaRPr lang="ru-RU" sz="2800" dirty="0" smtClean="0"/>
          </a:p>
          <a:p>
            <a:r>
              <a:rPr lang="ru-RU" dirty="0" smtClean="0"/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2018063733"/>
              </p:ext>
            </p:extLst>
          </p:nvPr>
        </p:nvGraphicFramePr>
        <p:xfrm>
          <a:off x="7246961" y="1146412"/>
          <a:ext cx="4640239" cy="49919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507106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2137" y="163773"/>
            <a:ext cx="8557147" cy="764275"/>
          </a:xfrm>
        </p:spPr>
        <p:txBody>
          <a:bodyPr/>
          <a:lstStyle/>
          <a:p>
            <a:r>
              <a:rPr lang="ru-RU" dirty="0" smtClean="0"/>
              <a:t>Кочевое </a:t>
            </a:r>
            <a:r>
              <a:rPr lang="ru-RU" dirty="0"/>
              <a:t>скотоводство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2012" y="928048"/>
            <a:ext cx="11272600" cy="5704764"/>
          </a:xfrm>
        </p:spPr>
        <p:txBody>
          <a:bodyPr>
            <a:normAutofit/>
          </a:bodyPr>
          <a:lstStyle/>
          <a:p>
            <a:r>
              <a:rPr lang="ru-RU" sz="2400" b="1" dirty="0"/>
              <a:t>Кочевое </a:t>
            </a:r>
            <a:r>
              <a:rPr lang="ru-RU" sz="2400" b="1" dirty="0" smtClean="0"/>
              <a:t>скотоводство </a:t>
            </a:r>
            <a:r>
              <a:rPr lang="ru-RU" sz="2400" b="1" dirty="0"/>
              <a:t>обеспечивала сезонное использование пастбищ и предохраняла их от деградации. </a:t>
            </a:r>
            <a:endParaRPr lang="ru-RU" sz="2400" b="1" dirty="0" smtClean="0"/>
          </a:p>
          <a:p>
            <a:r>
              <a:rPr lang="ru-RU" sz="2400" dirty="0" smtClean="0"/>
              <a:t>Для </a:t>
            </a:r>
            <a:r>
              <a:rPr lang="ru-RU" sz="2400" dirty="0"/>
              <a:t>зимних пастбищ использовались территории, хорошо защищенные от снежных бурь и ветров, </a:t>
            </a:r>
            <a:endParaRPr lang="ru-RU" sz="2400" dirty="0" smtClean="0"/>
          </a:p>
          <a:p>
            <a:r>
              <a:rPr lang="ru-RU" sz="2400" dirty="0" smtClean="0"/>
              <a:t>для </a:t>
            </a:r>
            <a:r>
              <a:rPr lang="ru-RU" sz="2400" dirty="0"/>
              <a:t>летних – участки с богатой растительностью и хорошим </a:t>
            </a:r>
            <a:r>
              <a:rPr lang="ru-RU" sz="2400" dirty="0" err="1"/>
              <a:t>водообеспечением</a:t>
            </a:r>
            <a:r>
              <a:rPr lang="ru-RU" sz="2400" dirty="0"/>
              <a:t>, </a:t>
            </a:r>
            <a:endParaRPr lang="ru-RU" sz="2400" dirty="0" smtClean="0"/>
          </a:p>
          <a:p>
            <a:r>
              <a:rPr lang="ru-RU" sz="2400" dirty="0" smtClean="0"/>
              <a:t>для </a:t>
            </a:r>
            <a:r>
              <a:rPr lang="ru-RU" sz="2400" dirty="0"/>
              <a:t>весенне-осенних пастбищ – бесснежные участки с буйной весенней растительностью, </a:t>
            </a:r>
            <a:endParaRPr lang="ru-RU" sz="2400" dirty="0" smtClean="0"/>
          </a:p>
          <a:p>
            <a:r>
              <a:rPr lang="ru-RU" sz="2400" dirty="0" smtClean="0"/>
              <a:t>а </a:t>
            </a:r>
            <a:r>
              <a:rPr lang="ru-RU" sz="2400" dirty="0"/>
              <a:t>осенью – молодых побегов кустарников и полукустарников. </a:t>
            </a:r>
            <a:endParaRPr lang="ru-RU" sz="2400" dirty="0" smtClean="0"/>
          </a:p>
          <a:p>
            <a:r>
              <a:rPr lang="ru-RU" sz="2400" dirty="0" smtClean="0"/>
              <a:t>Такая </a:t>
            </a:r>
            <a:r>
              <a:rPr lang="ru-RU" sz="2400" dirty="0"/>
              <a:t>система давала возможность сохранения высокой продуктивности пастбищ и рационального их использования в течение очень долгого времени</a:t>
            </a:r>
          </a:p>
        </p:txBody>
      </p:sp>
    </p:spTree>
    <p:extLst>
      <p:ext uri="{BB962C8B-B14F-4D97-AF65-F5344CB8AC3E}">
        <p14:creationId xmlns:p14="http://schemas.microsoft.com/office/powerpoint/2010/main" val="33514631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899" y="95534"/>
            <a:ext cx="8393373" cy="955344"/>
          </a:xfrm>
        </p:spPr>
        <p:txBody>
          <a:bodyPr/>
          <a:lstStyle/>
          <a:p>
            <a:r>
              <a:rPr lang="ru-RU" dirty="0" smtClean="0"/>
              <a:t>7 правил использования пастбищ: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68740"/>
            <a:ext cx="12192000" cy="6189260"/>
          </a:xfrm>
        </p:spPr>
        <p:txBody>
          <a:bodyPr>
            <a:normAutofit/>
          </a:bodyPr>
          <a:lstStyle/>
          <a:p>
            <a:r>
              <a:rPr lang="ru-RU" b="1" dirty="0" smtClean="0"/>
              <a:t>1. Сезонное </a:t>
            </a:r>
            <a:r>
              <a:rPr lang="ru-RU" b="1" dirty="0"/>
              <a:t>использования пастбищ (</a:t>
            </a:r>
            <a:r>
              <a:rPr lang="ru-RU" b="1" dirty="0" err="1"/>
              <a:t>көктөө</a:t>
            </a:r>
            <a:r>
              <a:rPr lang="ru-RU" b="1" dirty="0"/>
              <a:t> — весенние, </a:t>
            </a:r>
            <a:r>
              <a:rPr lang="ru-RU" b="1" dirty="0" err="1"/>
              <a:t>жайлоо</a:t>
            </a:r>
            <a:r>
              <a:rPr lang="ru-RU" b="1" dirty="0"/>
              <a:t> — летние, </a:t>
            </a:r>
            <a:r>
              <a:rPr lang="ru-RU" b="1" dirty="0" err="1"/>
              <a:t>куздөө</a:t>
            </a:r>
            <a:r>
              <a:rPr lang="ru-RU" b="1" dirty="0"/>
              <a:t> — </a:t>
            </a:r>
            <a:r>
              <a:rPr lang="ru-RU" b="1" dirty="0" err="1"/>
              <a:t>осение</a:t>
            </a:r>
            <a:r>
              <a:rPr lang="ru-RU" b="1" dirty="0"/>
              <a:t> и </a:t>
            </a:r>
            <a:r>
              <a:rPr lang="ru-RU" b="1" dirty="0" err="1"/>
              <a:t>кыштоо</a:t>
            </a:r>
            <a:r>
              <a:rPr lang="ru-RU" b="1" dirty="0"/>
              <a:t> — зимние пастбища)</a:t>
            </a:r>
          </a:p>
          <a:p>
            <a:r>
              <a:rPr lang="ru-RU" dirty="0" smtClean="0"/>
              <a:t>Необходимо </a:t>
            </a:r>
            <a:r>
              <a:rPr lang="ru-RU" dirty="0"/>
              <a:t>разделять земли предназначенные для зимних , летних, осенних, весенних пастбищ. </a:t>
            </a:r>
          </a:p>
          <a:p>
            <a:r>
              <a:rPr lang="ru-RU" dirty="0" smtClean="0"/>
              <a:t>Каждое </a:t>
            </a:r>
            <a:r>
              <a:rPr lang="ru-RU" dirty="0"/>
              <a:t>из угодий должно быть использовано только в течение одного сезона, для того чтобы почва и растительность смогли полностью восстановиться на протяжении остальных трех сезонов.</a:t>
            </a:r>
          </a:p>
          <a:p>
            <a:r>
              <a:rPr lang="ru-RU" b="1" dirty="0" smtClean="0"/>
              <a:t>2. Правило </a:t>
            </a:r>
            <a:r>
              <a:rPr lang="ru-RU" b="1" dirty="0"/>
              <a:t>оценки состояния пастбища (</a:t>
            </a:r>
            <a:r>
              <a:rPr lang="ru-RU" b="1" dirty="0" err="1"/>
              <a:t>журт-чалуу</a:t>
            </a:r>
            <a:r>
              <a:rPr lang="ru-RU" b="1" dirty="0"/>
              <a:t>) до кочевья</a:t>
            </a:r>
          </a:p>
          <a:p>
            <a:r>
              <a:rPr lang="ru-RU" dirty="0"/>
              <a:t>Обычно старейшина села отправляется на место летнего выпаса, чтобы определить насколько готово пастбище; индикаторами готовности являются погодные условия, уровень влажности почвы, высота травы и наличие определённых видов растений. В </a:t>
            </a:r>
            <a:r>
              <a:rPr lang="ru-RU" dirty="0" err="1"/>
              <a:t>Кочорском</a:t>
            </a:r>
            <a:r>
              <a:rPr lang="ru-RU" dirty="0"/>
              <a:t> районе чаще всего на </a:t>
            </a:r>
            <a:r>
              <a:rPr lang="ru-RU" dirty="0" err="1"/>
              <a:t>джайлоо</a:t>
            </a:r>
            <a:r>
              <a:rPr lang="ru-RU" dirty="0"/>
              <a:t> кочуют в начале мая.</a:t>
            </a:r>
          </a:p>
          <a:p>
            <a:r>
              <a:rPr lang="ru-RU" b="1" dirty="0" smtClean="0"/>
              <a:t>3. Правило </a:t>
            </a:r>
            <a:r>
              <a:rPr lang="ru-RU" b="1" dirty="0"/>
              <a:t>устойчивого поддерживания связей в сообществе (</a:t>
            </a:r>
            <a:r>
              <a:rPr lang="ru-RU" b="1" dirty="0" err="1"/>
              <a:t>ажырашаар</a:t>
            </a:r>
            <a:r>
              <a:rPr lang="ru-RU" b="1" dirty="0"/>
              <a:t> </a:t>
            </a:r>
            <a:r>
              <a:rPr lang="ru-RU" b="1" dirty="0" err="1"/>
              <a:t>аяк-тулөө</a:t>
            </a:r>
            <a:r>
              <a:rPr lang="ru-RU" b="1" dirty="0"/>
              <a:t> </a:t>
            </a:r>
            <a:r>
              <a:rPr lang="ru-RU" b="1" dirty="0" err="1"/>
              <a:t>берүү</a:t>
            </a:r>
            <a:r>
              <a:rPr lang="ru-RU" b="1" dirty="0"/>
              <a:t>)</a:t>
            </a:r>
          </a:p>
          <a:p>
            <a:r>
              <a:rPr lang="ru-RU" dirty="0"/>
              <a:t>Перед </a:t>
            </a:r>
            <a:r>
              <a:rPr lang="ru-RU" dirty="0" err="1"/>
              <a:t>отьездом</a:t>
            </a:r>
            <a:r>
              <a:rPr lang="ru-RU" dirty="0"/>
              <a:t> на кочевье обязательно проводили</a:t>
            </a:r>
            <a:r>
              <a:rPr lang="ru-RU" b="1" dirty="0"/>
              <a:t> </a:t>
            </a:r>
            <a:r>
              <a:rPr lang="ru-RU" b="1" dirty="0" err="1"/>
              <a:t>ажырашаар</a:t>
            </a:r>
            <a:r>
              <a:rPr lang="ru-RU" b="1" dirty="0"/>
              <a:t> </a:t>
            </a:r>
            <a:r>
              <a:rPr lang="ru-RU" b="1" dirty="0" err="1"/>
              <a:t>аяк</a:t>
            </a:r>
            <a:r>
              <a:rPr lang="ru-RU" dirty="0"/>
              <a:t>, прощаясь с родственниками и соседями по зимнему стойлу и получая их добрые пожелания. Перед тем как отбыть расстилали скатерть, на которой </a:t>
            </a:r>
            <a:r>
              <a:rPr lang="ru-RU" dirty="0" err="1"/>
              <a:t>расскладывали</a:t>
            </a:r>
            <a:r>
              <a:rPr lang="ru-RU" dirty="0"/>
              <a:t> хлеб и </a:t>
            </a:r>
            <a:r>
              <a:rPr lang="ru-RU" dirty="0" err="1"/>
              <a:t>боорсоки</a:t>
            </a:r>
            <a:r>
              <a:rPr lang="ru-RU" dirty="0"/>
              <a:t>, масло и сливки и просили благословения “старое кочевье, окажи поддержку, новое кочевье, благослови</a:t>
            </a:r>
            <a:r>
              <a:rPr lang="ru-RU" dirty="0" smtClean="0"/>
              <a:t>”.</a:t>
            </a:r>
          </a:p>
          <a:p>
            <a:r>
              <a:rPr lang="ru-RU" dirty="0" smtClean="0"/>
              <a:t> </a:t>
            </a:r>
            <a:r>
              <a:rPr lang="ru-RU" dirty="0"/>
              <a:t>При прибытии на кочевье обязательно проводили </a:t>
            </a:r>
            <a:r>
              <a:rPr lang="ru-RU" b="1" dirty="0" err="1"/>
              <a:t>түлөө</a:t>
            </a:r>
            <a:r>
              <a:rPr lang="ru-RU" dirty="0"/>
              <a:t>, чтобы повидаться и поздороваться с соседями по летнему кочевью и начать с праздника жизнь на новом месте. Такие церемонии также помогали поддерживать добрые отношения в сообществе.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78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наши предки понимали природу?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4150" y="1905000"/>
            <a:ext cx="6802412" cy="4645925"/>
          </a:xfrm>
        </p:spPr>
        <p:txBody>
          <a:bodyPr>
            <a:normAutofit/>
          </a:bodyPr>
          <a:lstStyle/>
          <a:p>
            <a:r>
              <a:rPr lang="ru-RU" dirty="0" smtClean="0"/>
              <a:t>Наши </a:t>
            </a:r>
            <a:r>
              <a:rPr lang="ru-RU" dirty="0"/>
              <a:t>предки понимали, что человек есть часть природы. Поэтому они старались жить в гармонии с природой, не навредив ей. </a:t>
            </a:r>
            <a:endParaRPr lang="ru-RU" dirty="0" smtClean="0"/>
          </a:p>
          <a:p>
            <a:r>
              <a:rPr lang="ru-RU" dirty="0" smtClean="0"/>
              <a:t>Для </a:t>
            </a:r>
            <a:r>
              <a:rPr lang="ru-RU" dirty="0"/>
              <a:t>того, чтобы удовлетворить свои повседневные потребности, наши предки стремились познать окружающую среду, получать информацию о ней. </a:t>
            </a:r>
            <a:endParaRPr lang="ru-RU" dirty="0" smtClean="0"/>
          </a:p>
          <a:p>
            <a:r>
              <a:rPr lang="ru-RU" dirty="0" smtClean="0"/>
              <a:t>Центральным </a:t>
            </a:r>
            <a:r>
              <a:rPr lang="ru-RU" dirty="0"/>
              <a:t>понятием в освоении мира стало бережное отношение к природе, и они осознавали последствия безбрежности</a:t>
            </a:r>
            <a:r>
              <a:rPr lang="ru-RU" dirty="0" smtClean="0"/>
              <a:t>.</a:t>
            </a:r>
            <a:r>
              <a:rPr lang="ru-RU" dirty="0"/>
              <a:t> Процесс жизнедеятельности кочевых </a:t>
            </a:r>
            <a:r>
              <a:rPr lang="ru-RU" dirty="0" err="1"/>
              <a:t>кыргызов</a:t>
            </a:r>
            <a:r>
              <a:rPr lang="ru-RU" dirty="0"/>
              <a:t> протекал в условиях бережного отношения к природе, с соблюдением многовековых традиционных знаний и накопленного жизненного опыта. 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6562" y="3769127"/>
            <a:ext cx="4214845" cy="2781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7014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535" y="95534"/>
            <a:ext cx="11409078" cy="996287"/>
          </a:xfrm>
        </p:spPr>
        <p:txBody>
          <a:bodyPr/>
          <a:lstStyle/>
          <a:p>
            <a:r>
              <a:rPr lang="ru-RU" dirty="0"/>
              <a:t>7 правил использования пастбищ: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535" y="696037"/>
            <a:ext cx="11409077" cy="6161964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/>
              <a:t>4. Правило при переезде на </a:t>
            </a:r>
            <a:r>
              <a:rPr lang="ru-RU" b="1" dirty="0" err="1"/>
              <a:t>джайлоо</a:t>
            </a:r>
            <a:endParaRPr lang="ru-RU" b="1" dirty="0"/>
          </a:p>
          <a:p>
            <a:r>
              <a:rPr lang="ru-RU" dirty="0"/>
              <a:t>Кочевье всегда было большим праздником как для животноводов, так и для всего села; скотоводы одевались в свои лучшие наряды перед кочевьем, потому как вся деревня собиралась их проводить. Сначала на лошадях отправлялись аксакалы и старейшины села, затем </a:t>
            </a:r>
            <a:r>
              <a:rPr lang="ru-RU" dirty="0" err="1"/>
              <a:t>байбиче</a:t>
            </a:r>
            <a:r>
              <a:rPr lang="ru-RU" dirty="0"/>
              <a:t>, маленькие и грудные дети, подростки, последними шли мужчины и молодые парни с животными. Очень важно было не утомить и не перегреть скот, поэтому шли размеренным и спокойным шагом.</a:t>
            </a:r>
          </a:p>
          <a:p>
            <a:r>
              <a:rPr lang="ru-RU" b="1" dirty="0"/>
              <a:t>5. Правило смены стойбища (</a:t>
            </a:r>
            <a:r>
              <a:rPr lang="ru-RU" b="1" dirty="0" err="1"/>
              <a:t>журт-которуу</a:t>
            </a:r>
            <a:r>
              <a:rPr lang="ru-RU" b="1" dirty="0"/>
              <a:t>)</a:t>
            </a:r>
          </a:p>
          <a:p>
            <a:r>
              <a:rPr lang="ru-RU" dirty="0"/>
              <a:t>На </a:t>
            </a:r>
            <a:r>
              <a:rPr lang="ru-RU" dirty="0" err="1"/>
              <a:t>джайлоо</a:t>
            </a:r>
            <a:r>
              <a:rPr lang="ru-RU" dirty="0"/>
              <a:t> каждые 15–20 дней необходимо менять место кочевья, таким образом можно предотвратить эрозию почвы и отравление аммиаком, который образуется при скоплении навоза. Такая </a:t>
            </a:r>
            <a:r>
              <a:rPr lang="ru-RU" dirty="0" smtClean="0"/>
              <a:t>миграция </a:t>
            </a:r>
            <a:r>
              <a:rPr lang="ru-RU" dirty="0"/>
              <a:t>происходит вертикально</a:t>
            </a:r>
            <a:r>
              <a:rPr lang="ru-RU" dirty="0" smtClean="0"/>
              <a:t>.</a:t>
            </a:r>
          </a:p>
          <a:p>
            <a:r>
              <a:rPr lang="ru-RU" b="1" dirty="0"/>
              <a:t>6. Правило ухода за животными при выпасе скота</a:t>
            </a:r>
          </a:p>
          <a:p>
            <a:r>
              <a:rPr lang="ru-RU" dirty="0"/>
              <a:t>Животные на </a:t>
            </a:r>
            <a:r>
              <a:rPr lang="ru-RU" dirty="0" err="1"/>
              <a:t>джайлоо</a:t>
            </a:r>
            <a:r>
              <a:rPr lang="ru-RU" dirty="0"/>
              <a:t> не ограждаются и редко привязываются, чтобы они могли максимально естественно передвигаться. Подальше всего от кочевья выпасаются овцы, потом крупно-рогатый скот, ближе всего к юртам пасутся кобылицы, так как на </a:t>
            </a:r>
            <a:r>
              <a:rPr lang="ru-RU" dirty="0" err="1"/>
              <a:t>джайлоо</a:t>
            </a:r>
            <a:r>
              <a:rPr lang="ru-RU" dirty="0"/>
              <a:t> их доят несколько раз в день</a:t>
            </a:r>
            <a:r>
              <a:rPr lang="ru-RU" dirty="0" smtClean="0"/>
              <a:t>.</a:t>
            </a:r>
          </a:p>
          <a:p>
            <a:r>
              <a:rPr lang="ru-RU" b="1" dirty="0"/>
              <a:t>7. Правило бережного отношения к </a:t>
            </a:r>
            <a:r>
              <a:rPr lang="ru-RU" b="1" dirty="0" smtClean="0"/>
              <a:t>кочевью</a:t>
            </a:r>
            <a:endParaRPr lang="ru-RU" b="1" dirty="0"/>
          </a:p>
          <a:p>
            <a:r>
              <a:rPr lang="ru-RU" dirty="0"/>
              <a:t>Особое внимание уделялось чистоте кочевья; мусор всегда собирался и увозился при переезде, золу на </a:t>
            </a:r>
            <a:r>
              <a:rPr lang="ru-RU" dirty="0" err="1"/>
              <a:t>джайлоо</a:t>
            </a:r>
            <a:r>
              <a:rPr lang="ru-RU" dirty="0"/>
              <a:t> высыпали в огражденном месте и подальше от устья реки, чтобы ветер ее не разнес. Высыпать соль для животных можно только на камнях, так как соль разъедает почву и содействует возникновению эрозии почвы. Определяющим правилом было оставить кочевье в первозданном виде. Как гласит народная поговорка </a:t>
            </a:r>
            <a:r>
              <a:rPr lang="ru-RU" b="1" dirty="0"/>
              <a:t>: </a:t>
            </a:r>
            <a:r>
              <a:rPr lang="ru-RU" b="1" dirty="0" err="1"/>
              <a:t>Конгон</a:t>
            </a:r>
            <a:r>
              <a:rPr lang="ru-RU" b="1" dirty="0"/>
              <a:t> </a:t>
            </a:r>
            <a:r>
              <a:rPr lang="ru-RU" b="1" dirty="0" err="1"/>
              <a:t>журттан-көчкөн</a:t>
            </a:r>
            <a:r>
              <a:rPr lang="ru-RU" b="1" dirty="0"/>
              <a:t> </a:t>
            </a:r>
            <a:r>
              <a:rPr lang="ru-RU" b="1" dirty="0" err="1"/>
              <a:t>журт</a:t>
            </a:r>
            <a:r>
              <a:rPr lang="ru-RU" b="1" dirty="0"/>
              <a:t>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27134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3331" y="136478"/>
            <a:ext cx="10781281" cy="873456"/>
          </a:xfrm>
        </p:spPr>
        <p:txBody>
          <a:bodyPr/>
          <a:lstStyle/>
          <a:p>
            <a:r>
              <a:rPr lang="ru-RU" dirty="0" smtClean="0"/>
              <a:t>Традиционные </a:t>
            </a:r>
            <a:r>
              <a:rPr lang="ru-RU" dirty="0"/>
              <a:t>знания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843" y="764275"/>
            <a:ext cx="11490964" cy="5595582"/>
          </a:xfrm>
        </p:spPr>
        <p:txBody>
          <a:bodyPr>
            <a:normAutofit/>
          </a:bodyPr>
          <a:lstStyle/>
          <a:p>
            <a:endParaRPr lang="ru-RU" sz="2400" dirty="0" smtClean="0"/>
          </a:p>
          <a:p>
            <a:r>
              <a:rPr lang="ru-RU" sz="2400" dirty="0" smtClean="0"/>
              <a:t>Кочевой </a:t>
            </a:r>
            <a:r>
              <a:rPr lang="ru-RU" sz="2400" dirty="0"/>
              <a:t>быт </a:t>
            </a:r>
            <a:r>
              <a:rPr lang="ru-RU" sz="2400" dirty="0" err="1"/>
              <a:t>кыргызов</a:t>
            </a:r>
            <a:r>
              <a:rPr lang="ru-RU" sz="2400" dirty="0"/>
              <a:t> и природные условия, в которых они проживали, оказали существенное влияние на формирование традиционных знаний, социальных и хозяйственных практик жизнедеятельности, направленных на бережное отношение к природе и окружающему миру. </a:t>
            </a:r>
          </a:p>
          <a:p>
            <a:endParaRPr lang="ru-RU" sz="2400" dirty="0" smtClean="0"/>
          </a:p>
          <a:p>
            <a:r>
              <a:rPr lang="ru-RU" sz="2400" dirty="0" smtClean="0"/>
              <a:t>Традиционные </a:t>
            </a:r>
            <a:r>
              <a:rPr lang="ru-RU" sz="2400" dirty="0"/>
              <a:t>знания – это система накопленных практических знаний, умений и навыков, воплощенные в традиционном образе жизни, жизнеобеспечении и передаваемые исторически сложившимися сообществами от поколения к поколению, присущие народу, связанные с конкретной местностью его проживания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515179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307" y="245660"/>
            <a:ext cx="11245306" cy="777922"/>
          </a:xfrm>
        </p:spPr>
        <p:txBody>
          <a:bodyPr/>
          <a:lstStyle/>
          <a:p>
            <a:r>
              <a:rPr lang="ru-RU" dirty="0"/>
              <a:t>Традиционные знания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2830" y="1023582"/>
            <a:ext cx="11491415" cy="5281684"/>
          </a:xfrm>
        </p:spPr>
        <p:txBody>
          <a:bodyPr/>
          <a:lstStyle/>
          <a:p>
            <a:endParaRPr lang="ru-RU" dirty="0" smtClean="0"/>
          </a:p>
          <a:p>
            <a:pPr algn="just"/>
            <a:r>
              <a:rPr lang="ru-RU" sz="2800" dirty="0" smtClean="0"/>
              <a:t>Традиционные </a:t>
            </a:r>
            <a:r>
              <a:rPr lang="ru-RU" sz="2800" dirty="0"/>
              <a:t>знания по животноводству и использованию пастбищ основаны на древних практиках и мерах по устойчивому использованию земель, почвы и растительности для жизнеобеспечения населения</a:t>
            </a:r>
            <a:r>
              <a:rPr lang="ru-RU" sz="2800" dirty="0" smtClean="0"/>
              <a:t>.</a:t>
            </a:r>
          </a:p>
          <a:p>
            <a:pPr algn="just"/>
            <a:r>
              <a:rPr lang="ru-RU" sz="2800" dirty="0" smtClean="0"/>
              <a:t> </a:t>
            </a:r>
            <a:r>
              <a:rPr lang="ru-RU" sz="2800" dirty="0"/>
              <a:t>В них содержатся знания и практики по перемещению скота, особенностям выпаса, восстановлению почвы и растительного покрова, заготовке и использованию кормов, разведению и содержанию скота, ветеринарии и особенностям ухода за животными. </a:t>
            </a:r>
          </a:p>
          <a:p>
            <a:pPr algn="just"/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5340896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3207" y="624110"/>
            <a:ext cx="10931406" cy="69972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СПАСИБО!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3965" y="2133600"/>
            <a:ext cx="4239904" cy="42399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820" y="3060526"/>
            <a:ext cx="3304463" cy="363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274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 наши предки понимали природу?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1194" y="1905001"/>
            <a:ext cx="6182436" cy="4441208"/>
          </a:xfrm>
        </p:spPr>
        <p:txBody>
          <a:bodyPr>
            <a:normAutofit/>
          </a:bodyPr>
          <a:lstStyle/>
          <a:p>
            <a:r>
              <a:rPr lang="ru-RU" dirty="0"/>
              <a:t>Традиционное кочевое хозяйство, по своему существу было ресурсосберегающим, природно-восстанавливающим, безотходным, т.е. с современной точки зрения, </a:t>
            </a:r>
            <a:r>
              <a:rPr lang="ru-RU" dirty="0" err="1"/>
              <a:t>экологичным</a:t>
            </a:r>
            <a:r>
              <a:rPr lang="ru-RU" dirty="0"/>
              <a:t> и рациональным. </a:t>
            </a:r>
          </a:p>
          <a:p>
            <a:r>
              <a:rPr lang="ru-RU" dirty="0"/>
              <a:t>Неукоснительное соблюдение накопленных традиционных экологических знаний были образом жизни и поведения кочевников. </a:t>
            </a:r>
            <a:endParaRPr lang="ru-RU" dirty="0" smtClean="0"/>
          </a:p>
          <a:p>
            <a:r>
              <a:rPr lang="ru-RU" dirty="0" smtClean="0"/>
              <a:t>Взвешенные</a:t>
            </a:r>
            <a:r>
              <a:rPr lang="ru-RU" dirty="0"/>
              <a:t>, апробированные меры и механизмы обеспечивали устойчивость и баланс во взаимоотношениях Человек – Природа, помогали им выживать на протяжение тысячелетий.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1466" y="2289626"/>
            <a:ext cx="5480534" cy="3671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270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 наши предки понимали природу?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6854" y="1705971"/>
            <a:ext cx="5431810" cy="4531056"/>
          </a:xfrm>
        </p:spPr>
        <p:txBody>
          <a:bodyPr>
            <a:normAutofit/>
          </a:bodyPr>
          <a:lstStyle/>
          <a:p>
            <a:r>
              <a:rPr lang="ru-RU" dirty="0"/>
              <a:t> Уникальная система природопользования, основанная на сезонной ротации пастбищ была выработана в процессе адаптации к местным </a:t>
            </a:r>
            <a:r>
              <a:rPr lang="ru-RU" dirty="0" err="1"/>
              <a:t>погодно</a:t>
            </a:r>
            <a:r>
              <a:rPr lang="ru-RU" dirty="0"/>
              <a:t>-климатическим условиям. </a:t>
            </a:r>
            <a:endParaRPr lang="ru-RU" dirty="0" smtClean="0"/>
          </a:p>
          <a:p>
            <a:endParaRPr lang="ru-RU" dirty="0"/>
          </a:p>
          <a:p>
            <a:r>
              <a:rPr lang="ru-RU" dirty="0"/>
              <a:t>Будучи кочевниками, </a:t>
            </a:r>
            <a:r>
              <a:rPr lang="ru-RU" dirty="0" err="1"/>
              <a:t>кыргызы</a:t>
            </a:r>
            <a:r>
              <a:rPr lang="ru-RU" dirty="0"/>
              <a:t> всегда жили в тесном контакте с природой. От их жилья до одежды - все предназначалось для адаптации к изменениям погоды и смене места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361" y="1905001"/>
            <a:ext cx="5695769" cy="3595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158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 наши предки понимали природу?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9558" y="1905000"/>
            <a:ext cx="6632812" cy="4632278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Кыргызский народ из </a:t>
            </a:r>
            <a:r>
              <a:rPr lang="ru-RU" dirty="0" err="1"/>
              <a:t>покон</a:t>
            </a:r>
            <a:r>
              <a:rPr lang="ru-RU" dirty="0"/>
              <a:t> веков оберегал и ценил свою природу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Об этом свидетельствуют такие запреты: </a:t>
            </a:r>
            <a:endParaRPr lang="ru-RU" dirty="0" smtClean="0"/>
          </a:p>
          <a:p>
            <a:r>
              <a:rPr lang="ru-RU" dirty="0" smtClean="0"/>
              <a:t>нельзя </a:t>
            </a:r>
            <a:r>
              <a:rPr lang="ru-RU" dirty="0"/>
              <a:t>оставлять непотушенным костер или огонь на природе, чтобы не нанести ущерб ее богатству и человеку. </a:t>
            </a:r>
            <a:endParaRPr lang="ru-RU" dirty="0" smtClean="0"/>
          </a:p>
          <a:p>
            <a:r>
              <a:rPr lang="ru-RU" dirty="0" smtClean="0"/>
              <a:t>Нельзя </a:t>
            </a:r>
            <a:r>
              <a:rPr lang="ru-RU" dirty="0"/>
              <a:t>загрязнять реку, воду, озера, ручьи отходами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Нельзя без нужды рубить деревья, так как они живые существа; их хозяин накажет за это человека. </a:t>
            </a:r>
            <a:endParaRPr lang="ru-RU" dirty="0" smtClean="0"/>
          </a:p>
          <a:p>
            <a:r>
              <a:rPr lang="ru-RU" dirty="0" smtClean="0"/>
              <a:t>Нельзя </a:t>
            </a:r>
            <a:r>
              <a:rPr lang="ru-RU" dirty="0"/>
              <a:t>выщипывать у живой птицы перья и пух, в противном случае это скажется на самом человеке: он будет мучиться от боли, которые испытывают при этих действиях птица или животное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Нельзя выкалывать глаза у животного и совершать какие- либо действия, направленные на мучение этого животного, так как «лесной дух» накажет таким же образом и человека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0546" y="3057099"/>
            <a:ext cx="4891454" cy="3684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818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Они часто встречаются в традиционных </a:t>
            </a:r>
            <a:r>
              <a:rPr lang="ru-RU" dirty="0" smtClean="0"/>
              <a:t>знаниях: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2137" y="1610436"/>
            <a:ext cx="7424383" cy="4790364"/>
          </a:xfrm>
        </p:spPr>
        <p:txBody>
          <a:bodyPr>
            <a:noAutofit/>
          </a:bodyPr>
          <a:lstStyle/>
          <a:p>
            <a:r>
              <a:rPr lang="ru-RU" sz="2400" dirty="0" smtClean="0"/>
              <a:t>например</a:t>
            </a:r>
            <a:r>
              <a:rPr lang="ru-RU" sz="2400" dirty="0"/>
              <a:t>: «</a:t>
            </a:r>
            <a:r>
              <a:rPr lang="ru-RU" sz="2400" dirty="0" err="1"/>
              <a:t>Чөптү</a:t>
            </a:r>
            <a:r>
              <a:rPr lang="ru-RU" sz="2400" dirty="0"/>
              <a:t> </a:t>
            </a:r>
            <a:r>
              <a:rPr lang="ru-RU" sz="2400" dirty="0" err="1"/>
              <a:t>кордосоң</a:t>
            </a:r>
            <a:r>
              <a:rPr lang="ru-RU" sz="2400" dirty="0"/>
              <a:t>, </a:t>
            </a:r>
            <a:r>
              <a:rPr lang="ru-RU" sz="2400" dirty="0" err="1"/>
              <a:t>көзгө</a:t>
            </a:r>
            <a:r>
              <a:rPr lang="ru-RU" sz="2400" dirty="0"/>
              <a:t> </a:t>
            </a:r>
            <a:r>
              <a:rPr lang="ru-RU" sz="2400" dirty="0" err="1"/>
              <a:t>зыян</a:t>
            </a:r>
            <a:r>
              <a:rPr lang="ru-RU" sz="2400" dirty="0"/>
              <a:t>» – «Если будешь унижать сено, то глаза засоришь». </a:t>
            </a:r>
          </a:p>
          <a:p>
            <a:r>
              <a:rPr lang="ru-RU" sz="2400" dirty="0"/>
              <a:t>Применение в народной медицине </a:t>
            </a:r>
            <a:r>
              <a:rPr lang="ru-RU" sz="2400" dirty="0" err="1"/>
              <a:t>кыргызов</a:t>
            </a:r>
            <a:r>
              <a:rPr lang="ru-RU" sz="2400" dirty="0"/>
              <a:t> таких лекарственных трав, как горчака ползучего в лечении эпилепсии и лихорадки</a:t>
            </a:r>
            <a:r>
              <a:rPr lang="ru-RU" sz="2400" dirty="0" smtClean="0"/>
              <a:t>,</a:t>
            </a:r>
          </a:p>
          <a:p>
            <a:r>
              <a:rPr lang="ru-RU" sz="2400" dirty="0" smtClean="0"/>
              <a:t> </a:t>
            </a:r>
            <a:r>
              <a:rPr lang="ru-RU" sz="2400" dirty="0" err="1"/>
              <a:t>шириша</a:t>
            </a:r>
            <a:r>
              <a:rPr lang="ru-RU" sz="2400" dirty="0"/>
              <a:t> </a:t>
            </a:r>
            <a:r>
              <a:rPr lang="ru-RU" sz="2400" dirty="0" err="1"/>
              <a:t>Регеля</a:t>
            </a:r>
            <a:r>
              <a:rPr lang="ru-RU" sz="2400" dirty="0"/>
              <a:t> в кишечных заболеваниях, </a:t>
            </a:r>
            <a:endParaRPr lang="ru-RU" sz="2400" dirty="0" smtClean="0"/>
          </a:p>
          <a:p>
            <a:r>
              <a:rPr lang="ru-RU" sz="2400" dirty="0" smtClean="0"/>
              <a:t>термопсиса </a:t>
            </a:r>
            <a:r>
              <a:rPr lang="ru-RU" sz="2400" dirty="0" err="1"/>
              <a:t>очередноцветкового</a:t>
            </a:r>
            <a:r>
              <a:rPr lang="ru-RU" sz="2400" dirty="0"/>
              <a:t> в лечении бронхиальной астмы, свидетельствуют о рациональности </a:t>
            </a:r>
            <a:r>
              <a:rPr lang="ru-RU" sz="2400" dirty="0" err="1"/>
              <a:t>миропознания</a:t>
            </a:r>
            <a:r>
              <a:rPr lang="ru-RU" sz="2400" dirty="0"/>
              <a:t> </a:t>
            </a:r>
            <a:r>
              <a:rPr lang="ru-RU" sz="2400" dirty="0" err="1"/>
              <a:t>кыргызов</a:t>
            </a:r>
            <a:r>
              <a:rPr lang="ru-RU" sz="2400" dirty="0"/>
              <a:t>. </a:t>
            </a:r>
          </a:p>
          <a:p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3392" y="3753135"/>
            <a:ext cx="4288608" cy="2853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023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935" y="232012"/>
            <a:ext cx="10494678" cy="1228298"/>
          </a:xfrm>
        </p:spPr>
        <p:txBody>
          <a:bodyPr/>
          <a:lstStyle/>
          <a:p>
            <a:r>
              <a:rPr lang="ru-RU" dirty="0" smtClean="0"/>
              <a:t>Юрта</a:t>
            </a:r>
            <a:r>
              <a:rPr lang="ru-RU" dirty="0"/>
              <a:t> </a:t>
            </a:r>
            <a:r>
              <a:rPr lang="ru-RU" dirty="0" smtClean="0"/>
              <a:t>- </a:t>
            </a:r>
            <a:r>
              <a:rPr lang="ru-RU" dirty="0"/>
              <a:t>одна из важнейших частей кыргызской культуры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6604" y="1460310"/>
            <a:ext cx="7670742" cy="5131558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r>
              <a:rPr lang="ru-RU" dirty="0"/>
              <a:t>Юрта – один из основных символов мировоззрения </a:t>
            </a:r>
            <a:r>
              <a:rPr lang="ru-RU" dirty="0" err="1"/>
              <a:t>кыргызов</a:t>
            </a:r>
            <a:r>
              <a:rPr lang="ru-RU" dirty="0"/>
              <a:t> и часть их образа жизни. Она была надежным домом в течение многих веков и не зря ее называли «Дом </a:t>
            </a:r>
            <a:r>
              <a:rPr lang="ru-RU" dirty="0" err="1"/>
              <a:t>кыргыза</a:t>
            </a:r>
            <a:r>
              <a:rPr lang="ru-RU" dirty="0"/>
              <a:t>» («</a:t>
            </a:r>
            <a:r>
              <a:rPr lang="ru-RU" dirty="0" err="1"/>
              <a:t>Кыргыз</a:t>
            </a:r>
            <a:r>
              <a:rPr lang="ru-RU" dirty="0"/>
              <a:t> </a:t>
            </a:r>
            <a:r>
              <a:rPr lang="ru-RU" dirty="0" err="1"/>
              <a:t>үй</a:t>
            </a:r>
            <a:r>
              <a:rPr lang="ru-RU" dirty="0"/>
              <a:t>»). Легко перевозимая с места на место, теплая зимой и сохраняющая прохладу летом, она многие века сопровождала </a:t>
            </a:r>
            <a:r>
              <a:rPr lang="ru-RU" dirty="0" err="1"/>
              <a:t>кыргызаскотовода</a:t>
            </a:r>
            <a:r>
              <a:rPr lang="ru-RU" dirty="0"/>
              <a:t>, ведущего кочевой образ жизни. </a:t>
            </a:r>
          </a:p>
          <a:p>
            <a:r>
              <a:rPr lang="ru-RU" dirty="0" smtClean="0"/>
              <a:t>Символизируют </a:t>
            </a:r>
            <a:r>
              <a:rPr lang="ru-RU" dirty="0"/>
              <a:t>семью, землю и вселенную и покрывают все этапы жизни от рождения до смерти. С юртами связана большая часть кыргызской культуры, от важных ритуалов и церемоний, до ремесленничества и традиционного мастерства</a:t>
            </a:r>
            <a:r>
              <a:rPr lang="ru-RU" dirty="0" smtClean="0"/>
              <a:t>.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smtClean="0"/>
              <a:t>Дизайн </a:t>
            </a:r>
            <a:r>
              <a:rPr lang="ru-RU" dirty="0"/>
              <a:t>и функциональность юрты разработаны таким образом, чтобы она была удобной, легко переносилась с места на место и служила вне зависимости от времени года.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7346" y="3972209"/>
            <a:ext cx="4039046" cy="261965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7346" y="1412542"/>
            <a:ext cx="4039046" cy="2552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2480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717" y="163773"/>
            <a:ext cx="8502556" cy="1119117"/>
          </a:xfrm>
        </p:spPr>
        <p:txBody>
          <a:bodyPr>
            <a:normAutofit fontScale="90000"/>
          </a:bodyPr>
          <a:lstStyle/>
          <a:p>
            <a:r>
              <a:rPr lang="ru-RU" dirty="0"/>
              <a:t>Юрта - одна из важнейших частей кыргызской культуры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785" y="1282891"/>
            <a:ext cx="7246961" cy="5281682"/>
          </a:xfrm>
        </p:spPr>
        <p:txBody>
          <a:bodyPr>
            <a:normAutofit/>
          </a:bodyPr>
          <a:lstStyle/>
          <a:p>
            <a:r>
              <a:rPr lang="ru-RU" dirty="0"/>
              <a:t>Юрты легко разбираются и переносятся с места на место, их можно утеплить на зиму или наоборот сделать более прохладными для лета. </a:t>
            </a:r>
          </a:p>
          <a:p>
            <a:r>
              <a:rPr lang="ru-RU" dirty="0" err="1"/>
              <a:t>Ширдак</a:t>
            </a:r>
            <a:r>
              <a:rPr lang="ru-RU" dirty="0"/>
              <a:t> и туш-</a:t>
            </a:r>
            <a:r>
              <a:rPr lang="ru-RU" dirty="0" err="1"/>
              <a:t>кыз</a:t>
            </a:r>
            <a:r>
              <a:rPr lang="ru-RU" dirty="0"/>
              <a:t> (войлочные ковры и вышивка на стенах), которые можно увидеть в юрте, также вдохновлены природными формами. </a:t>
            </a:r>
          </a:p>
          <a:p>
            <a:r>
              <a:rPr lang="ru-RU" dirty="0"/>
              <a:t>Наружная сторона сделана из войлока и шерсти – теплых водоотталкивающих материалов, которые легко чинятся. </a:t>
            </a:r>
          </a:p>
          <a:p>
            <a:r>
              <a:rPr lang="ru-RU" dirty="0"/>
              <a:t>Решетчатый круг в центре купола юрты образует один из важнейших символов семьи и Вселенной - </a:t>
            </a:r>
            <a:r>
              <a:rPr lang="ru-RU" dirty="0" err="1"/>
              <a:t>тундюк</a:t>
            </a:r>
            <a:r>
              <a:rPr lang="ru-RU" dirty="0"/>
              <a:t>. Его прикрывает небольшой лоскут войлока, который откидывается при хорошей погоде и используется для проветривания помещения; при плохой погоде </a:t>
            </a:r>
            <a:r>
              <a:rPr lang="ru-RU" dirty="0" err="1"/>
              <a:t>тундюк</a:t>
            </a:r>
            <a:r>
              <a:rPr lang="ru-RU" dirty="0"/>
              <a:t> закрыт. 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6270" y="3297494"/>
            <a:ext cx="4501842" cy="33933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6269" y="16563"/>
            <a:ext cx="4501841" cy="3416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4438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967" y="272955"/>
            <a:ext cx="6359857" cy="655093"/>
          </a:xfrm>
        </p:spPr>
        <p:txBody>
          <a:bodyPr/>
          <a:lstStyle/>
          <a:p>
            <a:r>
              <a:rPr lang="ru-RU" dirty="0"/>
              <a:t>Кыргызский текстиль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4967" y="1119116"/>
            <a:ext cx="5964072" cy="5527344"/>
          </a:xfrm>
        </p:spPr>
        <p:txBody>
          <a:bodyPr>
            <a:normAutofit/>
          </a:bodyPr>
          <a:lstStyle/>
          <a:p>
            <a:r>
              <a:rPr lang="ru-RU" dirty="0" smtClean="0"/>
              <a:t>Кыргызский текстиль отличается дизайном, вдохновленным природой. Он </a:t>
            </a:r>
            <a:r>
              <a:rPr lang="ru-RU" dirty="0"/>
              <a:t>изготавливается из материалов, которые легко найти в горах и их окрестностях. Особенно распространены войлок и шерсть. </a:t>
            </a:r>
            <a:endParaRPr lang="ru-RU" dirty="0" smtClean="0"/>
          </a:p>
          <a:p>
            <a:r>
              <a:rPr lang="ru-RU" dirty="0" err="1" smtClean="0"/>
              <a:t>Ширдаки</a:t>
            </a:r>
            <a:r>
              <a:rPr lang="ru-RU" dirty="0" smtClean="0"/>
              <a:t> </a:t>
            </a:r>
            <a:r>
              <a:rPr lang="ru-RU" dirty="0"/>
              <a:t>– культовые войлочные ковры, их орнаменты представляют собой стилизованные абстрактные изображения овец, козлов, собак, цветов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 err="1"/>
              <a:t>Ширдаки</a:t>
            </a:r>
            <a:r>
              <a:rPr lang="ru-RU" dirty="0"/>
              <a:t>, сделанные вручную, ценятся намного дороже тех, что произведены на станке. </a:t>
            </a:r>
            <a:r>
              <a:rPr lang="ru-RU" dirty="0" err="1"/>
              <a:t>Ширдаки</a:t>
            </a:r>
            <a:r>
              <a:rPr lang="ru-RU" dirty="0"/>
              <a:t> вешают на стены или застилают ими пол. Служить такой ковер может от нескольких лет до десятилетий.</a:t>
            </a:r>
          </a:p>
          <a:p>
            <a:r>
              <a:rPr lang="ru-RU" dirty="0"/>
              <a:t>Туш-</a:t>
            </a:r>
            <a:r>
              <a:rPr lang="ru-RU" dirty="0" err="1"/>
              <a:t>кийиз</a:t>
            </a:r>
            <a:r>
              <a:rPr lang="ru-RU" dirty="0"/>
              <a:t> – расшитые настенные ковры для украшения юрты из мягкой </a:t>
            </a:r>
            <a:r>
              <a:rPr lang="ru-RU" dirty="0" smtClean="0"/>
              <a:t>ткани.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2819" y="600501"/>
            <a:ext cx="4433603" cy="305425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2365" y="3654760"/>
            <a:ext cx="4724755" cy="304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562346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237</TotalTime>
  <Words>2128</Words>
  <Application>Microsoft Office PowerPoint</Application>
  <PresentationFormat>Широкоэкранный</PresentationFormat>
  <Paragraphs>135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Arial</vt:lpstr>
      <vt:lpstr>Century Gothic</vt:lpstr>
      <vt:lpstr>Wingdings 3</vt:lpstr>
      <vt:lpstr>Легкий дым</vt:lpstr>
      <vt:lpstr>Вопросы устойчивого потребления в традициях кыргызского народа</vt:lpstr>
      <vt:lpstr>Как наши предки понимали природу?</vt:lpstr>
      <vt:lpstr>Как наши предки понимали природу?</vt:lpstr>
      <vt:lpstr>Как наши предки понимали природу?</vt:lpstr>
      <vt:lpstr>Как наши предки понимали природу?</vt:lpstr>
      <vt:lpstr>Они часто встречаются в традиционных знаниях:</vt:lpstr>
      <vt:lpstr>Юрта - одна из важнейших частей кыргызской культуры</vt:lpstr>
      <vt:lpstr>Юрта - одна из важнейших частей кыргызской культуры</vt:lpstr>
      <vt:lpstr>Кыргызский текстиль</vt:lpstr>
      <vt:lpstr>Прикладное творчество кыргызов</vt:lpstr>
      <vt:lpstr>Прикладное творчество кыргызов</vt:lpstr>
      <vt:lpstr>Одежда кыргызов</vt:lpstr>
      <vt:lpstr>Одежда кыргызов</vt:lpstr>
      <vt:lpstr>обряды</vt:lpstr>
      <vt:lpstr>обряды</vt:lpstr>
      <vt:lpstr>Как воспитывали детей?</vt:lpstr>
      <vt:lpstr> Кочевое скотоводство</vt:lpstr>
      <vt:lpstr>Кочевое скотоводство</vt:lpstr>
      <vt:lpstr>7 правил использования пастбищ:</vt:lpstr>
      <vt:lpstr>7 правил использования пастбищ:</vt:lpstr>
      <vt:lpstr>Традиционные знания</vt:lpstr>
      <vt:lpstr>Традиционные знания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Вопросы устойчивого потребления в традициях кыргызского народа</dc:title>
  <dc:creator>admin</dc:creator>
  <cp:lastModifiedBy>admin</cp:lastModifiedBy>
  <cp:revision>29</cp:revision>
  <dcterms:created xsi:type="dcterms:W3CDTF">2020-02-10T04:22:09Z</dcterms:created>
  <dcterms:modified xsi:type="dcterms:W3CDTF">2020-02-10T15:11:10Z</dcterms:modified>
</cp:coreProperties>
</file>